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media/image15.jpg" ContentType="image/jpg"/>
  <Override PartName="/ppt/media/image16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4"/>
  </p:notesMasterIdLst>
  <p:sldIdLst>
    <p:sldId id="256" r:id="rId5"/>
    <p:sldId id="259" r:id="rId6"/>
    <p:sldId id="260" r:id="rId7"/>
    <p:sldId id="261" r:id="rId8"/>
    <p:sldId id="262" r:id="rId9"/>
    <p:sldId id="270" r:id="rId10"/>
    <p:sldId id="271" r:id="rId11"/>
    <p:sldId id="272" r:id="rId12"/>
    <p:sldId id="273" r:id="rId13"/>
    <p:sldId id="267" r:id="rId14"/>
    <p:sldId id="268" r:id="rId15"/>
    <p:sldId id="263" r:id="rId16"/>
    <p:sldId id="258" r:id="rId17"/>
    <p:sldId id="264" r:id="rId18"/>
    <p:sldId id="265" r:id="rId19"/>
    <p:sldId id="276" r:id="rId20"/>
    <p:sldId id="257" r:id="rId21"/>
    <p:sldId id="274" r:id="rId22"/>
    <p:sldId id="26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532" autoAdjust="0"/>
  </p:normalViewPr>
  <p:slideViewPr>
    <p:cSldViewPr snapToGrid="0">
      <p:cViewPr varScale="1">
        <p:scale>
          <a:sx n="120" d="100"/>
          <a:sy n="120" d="100"/>
        </p:scale>
        <p:origin x="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wisnu\Downloads\Data-Grafis_Akreditasi_2023-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wisnu\Downloads\Data-Grafis_Akreditasi_2023-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wisnu\Downloads\Data-Grafis_Akreditasi_2023-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wisnu\Downloads\Data-Grafis_Akreditasi_2023-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Sheet1!$C$12:$C$13</c:f>
              <c:strCache>
                <c:ptCount val="2"/>
                <c:pt idx="0">
                  <c:v>Jumlah Program Studi</c:v>
                </c:pt>
                <c:pt idx="1">
                  <c:v>Jumlah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8000"/>
                    <a:lumMod val="114000"/>
                  </a:schemeClr>
                </a:gs>
                <a:gs pos="100000">
                  <a:schemeClr val="accent2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2.3121387283236993E-2"/>
                  <c:y val="-3.571428571428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E0B-F649-93F9-C17F69D7D8D9}"/>
                </c:ext>
              </c:extLst>
            </c:dLbl>
            <c:dLbl>
              <c:idx val="1"/>
              <c:layout>
                <c:manualLayout>
                  <c:x val="2.6424442609413706E-2"/>
                  <c:y val="-3.8265306122449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E0B-F649-93F9-C17F69D7D8D9}"/>
                </c:ext>
              </c:extLst>
            </c:dLbl>
            <c:dLbl>
              <c:idx val="2"/>
              <c:layout>
                <c:manualLayout>
                  <c:x val="3.633360858794385E-2"/>
                  <c:y val="-5.3571428571428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E0B-F649-93F9-C17F69D7D8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Sheet1!$B$14:$B$16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Sheet1!$C$14:$C$16</c:f>
              <c:numCache>
                <c:formatCode>General</c:formatCode>
                <c:ptCount val="3"/>
                <c:pt idx="0">
                  <c:v>66</c:v>
                </c:pt>
                <c:pt idx="1">
                  <c:v>66</c:v>
                </c:pt>
                <c:pt idx="2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0B-F649-93F9-C17F69D7D8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07273792"/>
        <c:axId val="1507299600"/>
        <c:axId val="0"/>
      </c:bar3DChart>
      <c:catAx>
        <c:axId val="150727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7299600"/>
        <c:crosses val="autoZero"/>
        <c:auto val="1"/>
        <c:lblAlgn val="ctr"/>
        <c:lblOffset val="100"/>
        <c:noMultiLvlLbl val="0"/>
      </c:catAx>
      <c:valAx>
        <c:axId val="150729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727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r>
              <a:rPr lang="en-US" sz="2000">
                <a:solidFill>
                  <a:srgbClr val="0070C0"/>
                </a:solidFill>
              </a:rPr>
              <a:t>Capaian Akreditasi Program Studi</a:t>
            </a:r>
          </a:p>
        </c:rich>
      </c:tx>
      <c:layout>
        <c:manualLayout>
          <c:xMode val="edge"/>
          <c:yMode val="edge"/>
          <c:x val="0.1723589455545269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baseline="0">
              <a:solidFill>
                <a:srgbClr val="0070C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2135917785706109E-2"/>
          <c:y val="0.11040850721216174"/>
          <c:w val="0.94838925352296621"/>
          <c:h val="0.86061472060359878"/>
        </c:manualLayout>
      </c:layout>
      <c:pie3DChart>
        <c:varyColors val="1"/>
        <c:ser>
          <c:idx val="0"/>
          <c:order val="0"/>
          <c:tx>
            <c:strRef>
              <c:f>Sheet1!$B$30</c:f>
              <c:strCache>
                <c:ptCount val="1"/>
                <c:pt idx="0">
                  <c:v>Jumlah</c:v>
                </c:pt>
              </c:strCache>
            </c:strRef>
          </c:tx>
          <c:explosion val="2"/>
          <c:dPt>
            <c:idx val="0"/>
            <c:bubble3D val="0"/>
            <c:explosion val="7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5551-AE41-8C9A-16EB236880FB}"/>
              </c:ext>
            </c:extLst>
          </c:dPt>
          <c:dPt>
            <c:idx val="1"/>
            <c:bubble3D val="0"/>
            <c:explosion val="5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5551-AE41-8C9A-16EB236880F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5551-AE41-8C9A-16EB236880FB}"/>
              </c:ext>
            </c:extLst>
          </c:dPt>
          <c:dPt>
            <c:idx val="3"/>
            <c:bubble3D val="0"/>
            <c:explosion val="5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5551-AE41-8C9A-16EB236880FB}"/>
              </c:ext>
            </c:extLst>
          </c:dPt>
          <c:dPt>
            <c:idx val="4"/>
            <c:bubble3D val="0"/>
            <c:explosion val="7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6-5551-AE41-8C9A-16EB236880FB}"/>
              </c:ext>
            </c:extLst>
          </c:dPt>
          <c:dLbls>
            <c:dLbl>
              <c:idx val="0"/>
              <c:layout>
                <c:manualLayout>
                  <c:x val="-0.13210039630118892"/>
                  <c:y val="0.1227614095898324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51-AE41-8C9A-16EB236880FB}"/>
                </c:ext>
              </c:extLst>
            </c:dLbl>
            <c:dLbl>
              <c:idx val="1"/>
              <c:layout>
                <c:manualLayout>
                  <c:x val="-0.21282841626302657"/>
                  <c:y val="-0.1323897554400154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51-AE41-8C9A-16EB236880F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5551-AE41-8C9A-16EB236880F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5551-AE41-8C9A-16EB236880F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5551-AE41-8C9A-16EB236880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spc="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Sheet1!$C$31:$G$31</c:f>
              <c:strCache>
                <c:ptCount val="5"/>
                <c:pt idx="0">
                  <c:v>UNGGUL</c:v>
                </c:pt>
                <c:pt idx="1">
                  <c:v>A</c:v>
                </c:pt>
                <c:pt idx="2">
                  <c:v>BAIK SEKALI</c:v>
                </c:pt>
                <c:pt idx="3">
                  <c:v>B</c:v>
                </c:pt>
                <c:pt idx="4">
                  <c:v>BAIK</c:v>
                </c:pt>
              </c:strCache>
            </c:strRef>
          </c:cat>
          <c:val>
            <c:numRef>
              <c:f>Sheet1!$C$30:$G$30</c:f>
              <c:numCache>
                <c:formatCode>General</c:formatCode>
                <c:ptCount val="5"/>
                <c:pt idx="0">
                  <c:v>8</c:v>
                </c:pt>
                <c:pt idx="1">
                  <c:v>21</c:v>
                </c:pt>
                <c:pt idx="2">
                  <c:v>8</c:v>
                </c:pt>
                <c:pt idx="3">
                  <c:v>21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51-AE41-8C9A-16EB236880FB}"/>
            </c:ext>
          </c:extLst>
        </c:ser>
        <c:ser>
          <c:idx val="1"/>
          <c:order val="1"/>
          <c:tx>
            <c:strRef>
              <c:f>Sheet1!$B$29</c:f>
              <c:strCache>
                <c:ptCount val="1"/>
                <c:pt idx="0">
                  <c:v>Persentase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5551-AE41-8C9A-16EB236880F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5551-AE41-8C9A-16EB236880F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5551-AE41-8C9A-16EB236880FB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5551-AE41-8C9A-16EB236880FB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5551-AE41-8C9A-16EB236880F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5551-AE41-8C9A-16EB236880F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8-5551-AE41-8C9A-16EB236880F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5551-AE41-8C9A-16EB236880F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A-5551-AE41-8C9A-16EB236880F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5551-AE41-8C9A-16EB236880F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Sheet1!$C$29:$G$29</c:f>
              <c:numCache>
                <c:formatCode>0%</c:formatCode>
                <c:ptCount val="5"/>
                <c:pt idx="0">
                  <c:v>0.12121212121212122</c:v>
                </c:pt>
                <c:pt idx="1">
                  <c:v>0.31818181818181818</c:v>
                </c:pt>
                <c:pt idx="2">
                  <c:v>0.12121212121212122</c:v>
                </c:pt>
                <c:pt idx="3">
                  <c:v>0.31818181818181818</c:v>
                </c:pt>
                <c:pt idx="4">
                  <c:v>0.12121212121212122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51-AE41-8C9A-16EB236880FB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r>
              <a:rPr lang="en-GB">
                <a:solidFill>
                  <a:srgbClr val="7030A0"/>
                </a:solidFill>
              </a:rPr>
              <a:t>Capaian Akreditasi Program Studi</a:t>
            </a:r>
          </a:p>
        </c:rich>
      </c:tx>
      <c:layout>
        <c:manualLayout>
          <c:xMode val="edge"/>
          <c:yMode val="edge"/>
          <c:x val="0.10097870184371567"/>
          <c:y val="2.811515969410706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rgbClr val="7030A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8648467323354724E-2"/>
          <c:y val="0.11698288580478566"/>
          <c:w val="0.94838925352296621"/>
          <c:h val="0.84982490815164569"/>
        </c:manualLayout>
      </c:layout>
      <c:pie3DChart>
        <c:varyColors val="1"/>
        <c:ser>
          <c:idx val="0"/>
          <c:order val="0"/>
          <c:tx>
            <c:strRef>
              <c:f>Sheet1!$B$36</c:f>
              <c:strCache>
                <c:ptCount val="1"/>
                <c:pt idx="0">
                  <c:v>Jumlah</c:v>
                </c:pt>
              </c:strCache>
            </c:strRef>
          </c:tx>
          <c:dPt>
            <c:idx val="0"/>
            <c:bubble3D val="0"/>
            <c:explosion val="5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6-003A-9447-8B21-7C272DEC2295}"/>
              </c:ext>
            </c:extLst>
          </c:dPt>
          <c:dPt>
            <c:idx val="1"/>
            <c:bubble3D val="0"/>
            <c:explosion val="4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003A-9447-8B21-7C272DEC2295}"/>
              </c:ext>
            </c:extLst>
          </c:dPt>
          <c:dPt>
            <c:idx val="2"/>
            <c:bubble3D val="0"/>
            <c:explosion val="3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003A-9447-8B21-7C272DEC2295}"/>
              </c:ext>
            </c:extLst>
          </c:dPt>
          <c:dPt>
            <c:idx val="3"/>
            <c:bubble3D val="0"/>
            <c:explosion val="4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003A-9447-8B21-7C272DEC2295}"/>
              </c:ext>
            </c:extLst>
          </c:dPt>
          <c:dPt>
            <c:idx val="4"/>
            <c:bubble3D val="0"/>
            <c:explosion val="3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003A-9447-8B21-7C272DEC2295}"/>
              </c:ext>
            </c:extLst>
          </c:dPt>
          <c:dLbls>
            <c:dLbl>
              <c:idx val="0"/>
              <c:layout>
                <c:manualLayout>
                  <c:x val="-0.22383678262145898"/>
                  <c:y val="1.2035432312728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03A-9447-8B21-7C272DEC2295}"/>
                </c:ext>
              </c:extLst>
            </c:dLbl>
            <c:dLbl>
              <c:idx val="1"/>
              <c:layout>
                <c:manualLayout>
                  <c:x val="-4.9537648612945837E-2"/>
                  <c:y val="-0.247929905642210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3A-9447-8B21-7C272DEC229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8-003A-9447-8B21-7C272DEC229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003A-9447-8B21-7C272DEC2295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003A-9447-8B21-7C272DEC2295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Sheet1!$C$37:$G$37</c:f>
              <c:strCache>
                <c:ptCount val="5"/>
                <c:pt idx="0">
                  <c:v>UNGGUL</c:v>
                </c:pt>
                <c:pt idx="1">
                  <c:v>A</c:v>
                </c:pt>
                <c:pt idx="2">
                  <c:v>BAIK SEKALI</c:v>
                </c:pt>
                <c:pt idx="3">
                  <c:v>B</c:v>
                </c:pt>
                <c:pt idx="4">
                  <c:v>BAIK</c:v>
                </c:pt>
              </c:strCache>
            </c:strRef>
          </c:cat>
          <c:val>
            <c:numRef>
              <c:f>Sheet1!$C$36:$G$36</c:f>
              <c:numCache>
                <c:formatCode>General</c:formatCode>
                <c:ptCount val="5"/>
                <c:pt idx="0">
                  <c:v>29</c:v>
                </c:pt>
                <c:pt idx="1">
                  <c:v>4</c:v>
                </c:pt>
                <c:pt idx="2">
                  <c:v>12</c:v>
                </c:pt>
                <c:pt idx="3">
                  <c:v>15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B2-4C43-9411-71A80C597D54}"/>
            </c:ext>
          </c:extLst>
        </c:ser>
        <c:ser>
          <c:idx val="1"/>
          <c:order val="1"/>
          <c:tx>
            <c:strRef>
              <c:f>Sheet1!$B$35</c:f>
              <c:strCache>
                <c:ptCount val="1"/>
                <c:pt idx="0">
                  <c:v>Persentase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003A-9447-8B21-7C272DEC229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0-003A-9447-8B21-7C272DEC2295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003A-9447-8B21-7C272DEC2295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003A-9447-8B21-7C272DEC2295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003A-9447-8B21-7C272DEC229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003A-9447-8B21-7C272DEC229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003A-9447-8B21-7C272DEC229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003A-9447-8B21-7C272DEC229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003A-9447-8B21-7C272DEC2295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003A-9447-8B21-7C272DEC2295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Sheet1!$C$35:$G$35</c:f>
              <c:numCache>
                <c:formatCode>0%</c:formatCode>
                <c:ptCount val="5"/>
                <c:pt idx="0">
                  <c:v>0.43939393939393939</c:v>
                </c:pt>
                <c:pt idx="1">
                  <c:v>6.0606060606060608E-2</c:v>
                </c:pt>
                <c:pt idx="2">
                  <c:v>0.18181818181818182</c:v>
                </c:pt>
                <c:pt idx="3">
                  <c:v>0.22727272727272727</c:v>
                </c:pt>
                <c:pt idx="4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B2-4C43-9411-71A80C597D5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CAPAIAN AKREDITASI PROGRAM STUDI</a:t>
            </a:r>
          </a:p>
        </c:rich>
      </c:tx>
      <c:layout>
        <c:manualLayout>
          <c:xMode val="edge"/>
          <c:yMode val="edge"/>
          <c:x val="0.12481991933818641"/>
          <c:y val="2.811515969410706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8948006669698349E-2"/>
          <c:y val="0.12443769680611785"/>
          <c:w val="0.97915719266333179"/>
          <c:h val="0.87556230319388217"/>
        </c:manualLayout>
      </c:layout>
      <c:pie3DChart>
        <c:varyColors val="1"/>
        <c:ser>
          <c:idx val="0"/>
          <c:order val="0"/>
          <c:tx>
            <c:strRef>
              <c:f>Sheet1!$B$42</c:f>
              <c:strCache>
                <c:ptCount val="1"/>
                <c:pt idx="0">
                  <c:v>Jumlah</c:v>
                </c:pt>
              </c:strCache>
            </c:strRef>
          </c:tx>
          <c:dPt>
            <c:idx val="0"/>
            <c:bubble3D val="0"/>
            <c:explosion val="11"/>
            <c:spPr>
              <a:gradFill rotWithShape="1">
                <a:gsLst>
                  <a:gs pos="0">
                    <a:schemeClr val="accent1">
                      <a:tint val="98000"/>
                      <a:lumMod val="114000"/>
                    </a:schemeClr>
                  </a:gs>
                  <a:gs pos="100000">
                    <a:schemeClr val="accent1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0-3C1E-8247-8DCF-DE46477DD60A}"/>
              </c:ext>
            </c:extLst>
          </c:dPt>
          <c:dPt>
            <c:idx val="1"/>
            <c:bubble3D val="0"/>
            <c:explosion val="5"/>
            <c:spPr>
              <a:gradFill rotWithShape="1">
                <a:gsLst>
                  <a:gs pos="0">
                    <a:schemeClr val="accent2">
                      <a:tint val="98000"/>
                      <a:lumMod val="114000"/>
                    </a:schemeClr>
                  </a:gs>
                  <a:gs pos="100000">
                    <a:schemeClr val="accent2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3C1E-8247-8DCF-DE46477DD60A}"/>
              </c:ext>
            </c:extLst>
          </c:dPt>
          <c:dPt>
            <c:idx val="2"/>
            <c:bubble3D val="0"/>
            <c:explosion val="4"/>
            <c:spPr>
              <a:gradFill rotWithShape="1">
                <a:gsLst>
                  <a:gs pos="0">
                    <a:schemeClr val="accent3">
                      <a:tint val="98000"/>
                      <a:lumMod val="114000"/>
                    </a:schemeClr>
                  </a:gs>
                  <a:gs pos="100000">
                    <a:schemeClr val="accent3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2-3C1E-8247-8DCF-DE46477DD60A}"/>
              </c:ext>
            </c:extLst>
          </c:dPt>
          <c:dPt>
            <c:idx val="3"/>
            <c:bubble3D val="0"/>
            <c:explosion val="5"/>
            <c:spPr>
              <a:gradFill rotWithShape="1">
                <a:gsLst>
                  <a:gs pos="0">
                    <a:schemeClr val="accent4">
                      <a:tint val="98000"/>
                      <a:lumMod val="114000"/>
                    </a:schemeClr>
                  </a:gs>
                  <a:gs pos="100000">
                    <a:schemeClr val="accent4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3C1E-8247-8DCF-DE46477DD60A}"/>
              </c:ext>
            </c:extLst>
          </c:dPt>
          <c:dPt>
            <c:idx val="4"/>
            <c:bubble3D val="0"/>
            <c:explosion val="4"/>
            <c:spPr>
              <a:gradFill rotWithShape="1">
                <a:gsLst>
                  <a:gs pos="0">
                    <a:schemeClr val="accent5">
                      <a:tint val="98000"/>
                      <a:lumMod val="114000"/>
                    </a:schemeClr>
                  </a:gs>
                  <a:gs pos="100000">
                    <a:schemeClr val="accent5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0-7C58-B84E-9CC7-E2453675BF36}"/>
              </c:ext>
            </c:extLst>
          </c:dPt>
          <c:dLbls>
            <c:dLbl>
              <c:idx val="0"/>
              <c:layout>
                <c:manualLayout>
                  <c:x val="-0.22865583223827537"/>
                  <c:y val="-0.1611173846986631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562160575370612"/>
                      <c:h val="0.166185249374157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C1E-8247-8DCF-DE46477DD60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3C1E-8247-8DCF-DE46477DD60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C7D2A23C-18F6-F444-A79E-A2B177A80BDB}" type="CATEGORYNAME">
                      <a:rPr lang="en-US" smtClean="0"/>
                      <a:pPr/>
                      <a:t>[NAMA KATEGORI]</a:t>
                    </a:fld>
                    <a:r>
                      <a:rPr lang="en-US" baseline="0"/>
                      <a:t>
</a:t>
                    </a:r>
                    <a:fld id="{225EE346-27D4-DC45-8BFC-6FD73E858196}" type="PERCENTAGE">
                      <a:rPr lang="en-US" baseline="0"/>
                      <a:pPr/>
                      <a:t>[PERSENTASE]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C58-B84E-9CC7-E2453675BF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Sheet1!$C$43:$G$43</c:f>
              <c:strCache>
                <c:ptCount val="5"/>
                <c:pt idx="0">
                  <c:v>UNGGUL</c:v>
                </c:pt>
                <c:pt idx="1">
                  <c:v>A</c:v>
                </c:pt>
                <c:pt idx="2">
                  <c:v>BAIK SEKALI</c:v>
                </c:pt>
                <c:pt idx="3">
                  <c:v>B</c:v>
                </c:pt>
                <c:pt idx="4">
                  <c:v>BAIK</c:v>
                </c:pt>
              </c:strCache>
            </c:strRef>
          </c:cat>
          <c:val>
            <c:numRef>
              <c:f>Sheet1!$C$42:$G$42</c:f>
              <c:numCache>
                <c:formatCode>General</c:formatCode>
                <c:ptCount val="5"/>
                <c:pt idx="0">
                  <c:v>42</c:v>
                </c:pt>
                <c:pt idx="1">
                  <c:v>1</c:v>
                </c:pt>
                <c:pt idx="2">
                  <c:v>10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58-B84E-9CC7-E2453675BF36}"/>
            </c:ext>
          </c:extLst>
        </c:ser>
        <c:ser>
          <c:idx val="1"/>
          <c:order val="1"/>
          <c:tx>
            <c:strRef>
              <c:f>Sheet1!$B$41</c:f>
              <c:strCache>
                <c:ptCount val="1"/>
                <c:pt idx="0">
                  <c:v>Persentase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8000"/>
                      <a:lumMod val="114000"/>
                    </a:schemeClr>
                  </a:gs>
                  <a:gs pos="100000">
                    <a:schemeClr val="accent1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B-7D4E-444D-A168-CEF16E934C7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8000"/>
                      <a:lumMod val="114000"/>
                    </a:schemeClr>
                  </a:gs>
                  <a:gs pos="100000">
                    <a:schemeClr val="accent2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D-7D4E-444D-A168-CEF16E934C7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8000"/>
                      <a:lumMod val="114000"/>
                    </a:schemeClr>
                  </a:gs>
                  <a:gs pos="100000">
                    <a:schemeClr val="accent3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F-7D4E-444D-A168-CEF16E934C7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8000"/>
                      <a:lumMod val="114000"/>
                    </a:schemeClr>
                  </a:gs>
                  <a:gs pos="100000">
                    <a:schemeClr val="accent4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11-7D4E-444D-A168-CEF16E934C70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8000"/>
                      <a:lumMod val="114000"/>
                    </a:schemeClr>
                  </a:gs>
                  <a:gs pos="100000">
                    <a:schemeClr val="accent5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13-7D4E-444D-A168-CEF16E934C7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Sheet1!$C$41:$G$41</c:f>
              <c:numCache>
                <c:formatCode>0%</c:formatCode>
                <c:ptCount val="5"/>
                <c:pt idx="0">
                  <c:v>0.63636363636363635</c:v>
                </c:pt>
                <c:pt idx="1">
                  <c:v>1.5151515151515152E-2</c:v>
                </c:pt>
                <c:pt idx="2">
                  <c:v>0.15151515151515152</c:v>
                </c:pt>
                <c:pt idx="3">
                  <c:v>0.12121212121212122</c:v>
                </c:pt>
                <c:pt idx="4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58-B84E-9CC7-E2453675BF3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02F93-D5F6-4808-BCA8-90E775F81B71}" type="datetimeFigureOut">
              <a:rPr lang="en-ID" smtClean="0"/>
              <a:t>21/01/26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369DA-AA13-4673-8A88-F742D066072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2708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C369DA-AA13-4673-8A88-F742D066072E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36797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BADC4-7C95-DB8A-F862-04D368DE4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C681FF-4F8B-EDCA-2C19-3618203C4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C3741-742D-9032-0B80-C0FCFDBE3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CD7F8-549C-A18D-9A38-9B0999F97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A06BA-FB65-2065-7A6B-D054C5535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12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F668E-A3E4-DA35-9879-35470330C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9D6F8-988B-162D-D944-625292E16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88C93-585D-4425-09E5-9CB6AEDC2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80FE3-C3AB-0331-7ABC-5BC2D5185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6DAE8-155C-1A74-B680-56E5FDE0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5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9078E-F154-1176-AF71-49EA3AD6D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A27B8-5496-64DB-DC9E-A84790F20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C4CCF-EBB2-248E-DC7A-E22CCBC39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164A3-5B7B-30F1-AEB7-E732169F0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AE4E7-A9D8-824B-9CDF-F2D977015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32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9A068-B64E-3718-540A-3B6CED2E9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D0FCA-7F55-D7A9-A250-05F86B570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B47CD-17FB-3C3D-B810-DD99B5A3B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93FC2-EFBE-3362-7F97-1C1047817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9F2A03-6680-9B0F-CBB9-541AB3D6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5C46-85A5-B907-4CEE-5C1CB45FF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88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A93A1-EE8A-D57F-B12D-A80433BF1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E4E5E-62EC-C761-5ACF-B28281699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A1BCDA-B116-4DEC-23A3-C5E87E673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D2966E-352D-BA27-5F19-1906AD8647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C882EC-4399-765E-00C7-A260746852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1538F8-989D-744F-A5DB-976C17D75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B68A7F-5706-9950-C9EE-FAB5DCC90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E67112-6065-4430-4C10-992BC94ED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4347D-D203-0140-837D-FABB3A83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248EC4-84AA-14CB-C65D-5C8E51529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7041-5BBF-DBEC-B766-1660742E5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D2F54A-8396-A380-31EB-55F360A03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1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A01CB2-3785-DE12-4606-2B561DC23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C0A518-E87F-6F1D-64F0-3B1D0D722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F9B41-301D-F28F-C327-932341EE4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9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39435-A094-8B7E-B37B-D0C8967A0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6B292-D42C-11EF-899E-79EE12760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B72B9-B204-7D89-3367-062EF27F9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F889D6-6FC3-5F73-3EC0-9B052758A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900BEE-5949-DD22-285A-60DB5DF0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F28214-1597-7290-68C7-6A4CC6A1A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84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513DE-8BA2-6706-95E2-D72629DE5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F16562-40ED-B8B0-A5FB-C277FE942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0066A-94E2-76FF-B46F-44098B031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406A0-0F75-8A44-871D-48A9B438F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BFF22F-CF03-C979-BF78-71E7F64EC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86734-E22E-87F3-DB8D-D3C11990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41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B69AA-1645-32AA-B835-1AAF8AA22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0F3921-E11A-1903-853B-A9FB3B6F0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0CCA1-29FA-79F7-C0F1-37F1FA2A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919BA-41A2-6E0D-A4E6-A1EC49A3F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6DAA3-769F-C918-2F23-889A4144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062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46EDD3-2403-85F5-8597-C3D808A3F2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44CD1-D598-3072-1F2E-A8A576FEB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229F6-15A5-3B74-8C7D-3B1FCFFC6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BAA4B-2909-9578-8631-09AB3DFE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A20F9-D1D1-EB6D-89D8-0AF3131A8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3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BF8"/>
          </a:solidFill>
          <a:ln/>
        </p:spPr>
      </p:sp>
    </p:spTree>
    <p:extLst>
      <p:ext uri="{BB962C8B-B14F-4D97-AF65-F5344CB8AC3E}">
        <p14:creationId xmlns:p14="http://schemas.microsoft.com/office/powerpoint/2010/main" val="1495853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051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937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408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941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678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926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32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832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151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7606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881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074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246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841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220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3395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029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720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855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070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373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624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420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583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681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8527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791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9171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435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838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949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974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922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98658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34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642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6823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943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4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E9B446-A832-D68B-2A44-844A81FDC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501F0-9AE7-8273-4096-C24CFE6B4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37D5-26ED-391F-BFAC-8DF92E996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06899-1724-AAD0-1487-D68ADCED87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00EC7-38C3-B420-723A-4BD82A042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1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43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427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d-ID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52203D1-2370-6B4F-877F-21A7C7169F52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95600-798F-1D41-A02B-F004C555D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6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20.jpg"/><Relationship Id="rId7" Type="http://schemas.openxmlformats.org/officeDocument/2006/relationships/image" Target="../media/image21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4.png"/><Relationship Id="rId21" Type="http://schemas.openxmlformats.org/officeDocument/2006/relationships/image" Target="../media/image41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jpg"/><Relationship Id="rId16" Type="http://schemas.openxmlformats.org/officeDocument/2006/relationships/image" Target="../media/image37.png"/><Relationship Id="rId20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image" Target="../media/image19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23" Type="http://schemas.openxmlformats.org/officeDocument/2006/relationships/image" Target="../media/image18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EF0EE0-1B94-4B38-9CAE-A583C265C007}"/>
              </a:ext>
            </a:extLst>
          </p:cNvPr>
          <p:cNvSpPr/>
          <p:nvPr/>
        </p:nvSpPr>
        <p:spPr>
          <a:xfrm>
            <a:off x="1471749" y="5468983"/>
            <a:ext cx="4127862" cy="31350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12964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3A565-AFDC-3B39-EFC1-61176F707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F8E9FD-F296-917A-1BBC-664354EA9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3168" y="13490"/>
            <a:ext cx="9029700" cy="792166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ID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CAPAIAN KELEMBAGAAN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3E3CAC-B4DA-F196-4979-4F1648243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3179" y="719932"/>
            <a:ext cx="9315450" cy="6023768"/>
          </a:xfrm>
        </p:spPr>
        <p:txBody>
          <a:bodyPr numCol="2" spcCol="180000">
            <a:no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RANKING SATU (TOP SCORE) JURNAL SCIENCE AND TECHNOLOGY INDEX (SINTA) DI LINGKUNGAN PERGURUAN TINGGI KEAGAMAAN NEGERI (PTKN).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SUNAN GUNUNG DJATI BANDUNG DI PERINGKAT 1 PTKIN VERSI WEBOMETRICS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HALAL CENTER UIN BANDUNG MASUK DAFTAR 10 LEMBAGA PEMERIKSA HALAL (LPH) DENGAN KINERJA TINGGI DI INDONESIA;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SUNAN GUNUNG DJATI BANDUNG PECAHKAN REKOR MURI PADA PELAKSANAAN INDONESIA KHATAMAN AL-QUR’AN;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SUNAN GUNUNG DJATI BANDUNG SABET 6 PENGHARGAAN UB HALAL METRIC AWARDS 2025: KUKUHKAN POSISI SEBAGAI HALALSPHERE UNIVERSITY;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REKTOR UIN SUNAN GUNUNG DJATI BANDUNG TERIMA PENGHARGAAN PENGAYOMAN KE-80 DARI KEMENKUM JABAR;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JDIH UIN SUNAN GUNUNG DJATI BANDUNG RAIH TIGA PENGHARGAAN DARI PEMERINTAH PROVINSI JAWA BARAT;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SUNAN GUNUNG DJATI BANDUNG RAIH PERINGKAT 1 PTKIN VERSI THE WORLD UNIVERSITY RANKINGS 2026;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BANDUNG MASUK 10 UNIVERSITAS TERBAIK DI INDONESIA VERSI THE WUR 2026;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BANDUNG MASUK 100 BESAR VERSI EDURANK 2024;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BANDUNG MASUK DAFTAR 10 REKTOR DENGAN H-INDEX TERTINGGI DI INDONESIA;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BANDUNG KOKOHKAN POSISI HALALSPHERE UNIVERSITY, REKTOR RAIH BI AWARD 2025;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PPID UIN BANDUNG RAIH PENGHARGAAN PTKN TERBAIK DALAM KETERBUKAAN INFORMASI PUBLIK 2025 DARI KEMENTERIAN AGAMA RI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KLINIK PRATAMA UIN SUNAN GUNUNG DJATI BANDUNG RAIH AKREDITASI PARIPURNA KEMENKES RI;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TIGA JURNAL UIN SUNAN GUNUNG DJATI BANDUNG RAIH PERINGKAT BERGENGSI DALAM SJR DAN QUARTILE TAHUN 2024;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KONTRIBUSI NYATA BAGI PERADABAN, UIN SUNAN GUNUNG DJATI BANDUNG KUKUHKAN 20 GURU BESAR;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104 DOSEN UIN BANDUNG TERIMA SERTIFIKAT PENDIDIK;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 GURU BESAR UIN BANDUNG MASUK TIM ASESOR NASIONAL;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UIN SUNAN GUNUNG DJATI BANDUNG RAIH OPINI WAJAR TANPA PENGECUALIAN ATAS LAPORAN KEUANGAN TAHUN 2024;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IKM LAYANAN INFORMASI PUBLIK TRIWULAN I, II, DAN III TAHUN 2025 MENDAPAT PREDIKAT BAIK;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LP3H UIN BANDUNG RAIH PENGHARGAAN NASIONAL DARI BPJPH DI AJANG IIHF 2025;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BERDASARKAN DATA YANG DIRILIS OLEH PANITIA NASIONAL SPAN-UM PTKIN 2025, UIN SUNAN GUNUNG DJATI BANDUNG MENEMPATI PERINGKAT PERTAMA SEBAGAI PERGURUAN TINGGI KEAGAMAAN ISLAM NEGERI (PTKIN) TERFAVORIT PADA JALUR UJIAN MASUK PTKIN (UM-PTKIN) 2025, DENGAN JUMLAH PENDAFTAR TERBANYAK YAKNI 9.730 ORANG.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73 JURNAL TERINDEKS SINTA DAN 6 JURNAL TERINDEX SCOPUS</a:t>
            </a:r>
            <a:endParaRPr lang="en-ID" sz="105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SEPANJANG TAHUN 2025, UIN SUNAN GUNUNG DJATI BANDUNG TELAH BERHASIL MELAHIRKAN 6.300 LULUSAN PROGRAM SARJANA, MAGISTER DAN DOKTOR.</a:t>
            </a:r>
            <a:r>
              <a:rPr lang="en-ID" sz="1050" dirty="0">
                <a:solidFill>
                  <a:schemeClr val="bg1"/>
                </a:solidFill>
                <a:effectLst/>
              </a:rPr>
              <a:t> </a:t>
            </a:r>
            <a:endParaRPr lang="en-ID" sz="10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770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A83A73-A905-0349-5DB2-51EE07B91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E6266B1-C8EE-3491-800E-DBF314B4A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3167" y="133867"/>
            <a:ext cx="9029700" cy="792166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STUDI BARU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812270F-A70E-3144-FD71-1695FB80FF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887827"/>
              </p:ext>
            </p:extLst>
          </p:nvPr>
        </p:nvGraphicFramePr>
        <p:xfrm>
          <a:off x="2660074" y="888780"/>
          <a:ext cx="8708967" cy="187071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61995">
                  <a:extLst>
                    <a:ext uri="{9D8B030D-6E8A-4147-A177-3AD203B41FA5}">
                      <a16:colId xmlns:a16="http://schemas.microsoft.com/office/drawing/2014/main" val="1782253983"/>
                    </a:ext>
                  </a:extLst>
                </a:gridCol>
                <a:gridCol w="2476289">
                  <a:extLst>
                    <a:ext uri="{9D8B030D-6E8A-4147-A177-3AD203B41FA5}">
                      <a16:colId xmlns:a16="http://schemas.microsoft.com/office/drawing/2014/main" val="4123556271"/>
                    </a:ext>
                  </a:extLst>
                </a:gridCol>
                <a:gridCol w="5670683">
                  <a:extLst>
                    <a:ext uri="{9D8B030D-6E8A-4147-A177-3AD203B41FA5}">
                      <a16:colId xmlns:a16="http://schemas.microsoft.com/office/drawing/2014/main" val="23203383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JENJANG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PROGRAM STUDI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5404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D-IV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MANAJEMEN INDUSTRI HALAL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5228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TEKNIK LINGKUNGAN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19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SOSIOLOGI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96091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S-2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ADMINISTRASI PUBLIK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1812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PEMIKIRAN POLITIK ISLAM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9067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ILMU KOMUNIKASI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62094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INFORMATIKA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1548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d-ID" sz="1200">
                          <a:effectLst/>
                        </a:rPr>
                        <a:t>MAGISTER PSIKOLOGI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1413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MAGISTER PGMI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862178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DA5A639-386E-96C3-4FF8-E17F5545E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495617"/>
              </p:ext>
            </p:extLst>
          </p:nvPr>
        </p:nvGraphicFramePr>
        <p:xfrm>
          <a:off x="2703533" y="3575722"/>
          <a:ext cx="8708969" cy="112242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56385">
                  <a:extLst>
                    <a:ext uri="{9D8B030D-6E8A-4147-A177-3AD203B41FA5}">
                      <a16:colId xmlns:a16="http://schemas.microsoft.com/office/drawing/2014/main" val="4219748573"/>
                    </a:ext>
                  </a:extLst>
                </a:gridCol>
                <a:gridCol w="2862098">
                  <a:extLst>
                    <a:ext uri="{9D8B030D-6E8A-4147-A177-3AD203B41FA5}">
                      <a16:colId xmlns:a16="http://schemas.microsoft.com/office/drawing/2014/main" val="4259576581"/>
                    </a:ext>
                  </a:extLst>
                </a:gridCol>
                <a:gridCol w="5290486">
                  <a:extLst>
                    <a:ext uri="{9D8B030D-6E8A-4147-A177-3AD203B41FA5}">
                      <a16:colId xmlns:a16="http://schemas.microsoft.com/office/drawing/2014/main" val="22072370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JENJANG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JUMLAH PRODI UNGGUL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4261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40 PRODI UNGGUL DARI 50 PRODI YANG TERSEDIA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6126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 PRODI DARI 22 PRODI YANG TERSEDIA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92104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S-3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 PRODI DARI 3 PRODI 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5727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TOTAL PRODI UNGGUL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43 PROGRAM STUDI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24214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TOTAL PRODI 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75 PROGRAM STUDI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4932829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B52CFECC-F16D-DE97-2C69-CD3CE8AFDC6A}"/>
              </a:ext>
            </a:extLst>
          </p:cNvPr>
          <p:cNvSpPr txBox="1">
            <a:spLocks/>
          </p:cNvSpPr>
          <p:nvPr/>
        </p:nvSpPr>
        <p:spPr>
          <a:xfrm>
            <a:off x="2590799" y="2854217"/>
            <a:ext cx="9029700" cy="7921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AKREDITASI PROGRAM STUDI UNGGUL</a:t>
            </a:r>
            <a:endParaRPr lang="en-ID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135C07B-91D6-500E-2D59-1A0BBBB798B6}"/>
              </a:ext>
            </a:extLst>
          </p:cNvPr>
          <p:cNvSpPr txBox="1">
            <a:spLocks/>
          </p:cNvSpPr>
          <p:nvPr/>
        </p:nvSpPr>
        <p:spPr>
          <a:xfrm>
            <a:off x="2604654" y="4819384"/>
            <a:ext cx="9029700" cy="7921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PEMERINGKATAN BADAN PUBLIK INFORMATIF</a:t>
            </a:r>
            <a:endParaRPr lang="en-ID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442F40F-F92A-7289-A1DF-D54DF6809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663758"/>
              </p:ext>
            </p:extLst>
          </p:nvPr>
        </p:nvGraphicFramePr>
        <p:xfrm>
          <a:off x="2703533" y="5546389"/>
          <a:ext cx="8665508" cy="93535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76934">
                  <a:extLst>
                    <a:ext uri="{9D8B030D-6E8A-4147-A177-3AD203B41FA5}">
                      <a16:colId xmlns:a16="http://schemas.microsoft.com/office/drawing/2014/main" val="2887733206"/>
                    </a:ext>
                  </a:extLst>
                </a:gridCol>
                <a:gridCol w="2970922">
                  <a:extLst>
                    <a:ext uri="{9D8B030D-6E8A-4147-A177-3AD203B41FA5}">
                      <a16:colId xmlns:a16="http://schemas.microsoft.com/office/drawing/2014/main" val="188461598"/>
                    </a:ext>
                  </a:extLst>
                </a:gridCol>
                <a:gridCol w="2558826">
                  <a:extLst>
                    <a:ext uri="{9D8B030D-6E8A-4147-A177-3AD203B41FA5}">
                      <a16:colId xmlns:a16="http://schemas.microsoft.com/office/drawing/2014/main" val="410184600"/>
                    </a:ext>
                  </a:extLst>
                </a:gridCol>
                <a:gridCol w="2558826">
                  <a:extLst>
                    <a:ext uri="{9D8B030D-6E8A-4147-A177-3AD203B41FA5}">
                      <a16:colId xmlns:a16="http://schemas.microsoft.com/office/drawing/2014/main" val="314380361"/>
                    </a:ext>
                  </a:extLst>
                </a:gridCol>
              </a:tblGrid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TAHUN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PERINGKAT PTKN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PERINGKAT PTN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5304014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3373937"/>
                  </a:ext>
                </a:extLst>
              </a:tr>
              <a:tr h="1695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0412027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8560019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3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0134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5079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1D0544-D1C2-40F5-03BE-A1AF131C9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18DB7C-4E5C-A223-093E-B2FC7F55C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135" y="1561185"/>
            <a:ext cx="9029700" cy="792166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 GURU BESAR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19CC38-EA2E-E1CD-5D3E-88067D19FFDA}"/>
              </a:ext>
            </a:extLst>
          </p:cNvPr>
          <p:cNvSpPr txBox="1"/>
          <p:nvPr/>
        </p:nvSpPr>
        <p:spPr>
          <a:xfrm>
            <a:off x="2655135" y="2270715"/>
            <a:ext cx="7960478" cy="67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TAHUN 2025, UIN SUNAN GUNUNG DJATI BANDUNG GENAP MEMILIKI 100 ORANG GURU BESAR.</a:t>
            </a:r>
            <a:endParaRPr lang="en-ID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404ECF0-7340-1786-138B-37B7D3006BFE}"/>
              </a:ext>
            </a:extLst>
          </p:cNvPr>
          <p:cNvSpPr txBox="1">
            <a:spLocks/>
          </p:cNvSpPr>
          <p:nvPr/>
        </p:nvSpPr>
        <p:spPr>
          <a:xfrm>
            <a:off x="2655135" y="3410301"/>
            <a:ext cx="9029700" cy="7921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 JURNAL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565662B-C043-CBF1-94DB-FAC0365F71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903992"/>
              </p:ext>
            </p:extLst>
          </p:nvPr>
        </p:nvGraphicFramePr>
        <p:xfrm>
          <a:off x="2773680" y="4172229"/>
          <a:ext cx="8826440" cy="74828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69764">
                  <a:extLst>
                    <a:ext uri="{9D8B030D-6E8A-4147-A177-3AD203B41FA5}">
                      <a16:colId xmlns:a16="http://schemas.microsoft.com/office/drawing/2014/main" val="3639188021"/>
                    </a:ext>
                  </a:extLst>
                </a:gridCol>
                <a:gridCol w="1078831">
                  <a:extLst>
                    <a:ext uri="{9D8B030D-6E8A-4147-A177-3AD203B41FA5}">
                      <a16:colId xmlns:a16="http://schemas.microsoft.com/office/drawing/2014/main" val="1008095246"/>
                    </a:ext>
                  </a:extLst>
                </a:gridCol>
                <a:gridCol w="1123863">
                  <a:extLst>
                    <a:ext uri="{9D8B030D-6E8A-4147-A177-3AD203B41FA5}">
                      <a16:colId xmlns:a16="http://schemas.microsoft.com/office/drawing/2014/main" val="2417152038"/>
                    </a:ext>
                  </a:extLst>
                </a:gridCol>
                <a:gridCol w="1386229">
                  <a:extLst>
                    <a:ext uri="{9D8B030D-6E8A-4147-A177-3AD203B41FA5}">
                      <a16:colId xmlns:a16="http://schemas.microsoft.com/office/drawing/2014/main" val="4264852563"/>
                    </a:ext>
                  </a:extLst>
                </a:gridCol>
                <a:gridCol w="1249172">
                  <a:extLst>
                    <a:ext uri="{9D8B030D-6E8A-4147-A177-3AD203B41FA5}">
                      <a16:colId xmlns:a16="http://schemas.microsoft.com/office/drawing/2014/main" val="2055720249"/>
                    </a:ext>
                  </a:extLst>
                </a:gridCol>
                <a:gridCol w="1219803">
                  <a:extLst>
                    <a:ext uri="{9D8B030D-6E8A-4147-A177-3AD203B41FA5}">
                      <a16:colId xmlns:a16="http://schemas.microsoft.com/office/drawing/2014/main" val="3405191186"/>
                    </a:ext>
                  </a:extLst>
                </a:gridCol>
                <a:gridCol w="1204140">
                  <a:extLst>
                    <a:ext uri="{9D8B030D-6E8A-4147-A177-3AD203B41FA5}">
                      <a16:colId xmlns:a16="http://schemas.microsoft.com/office/drawing/2014/main" val="2219498876"/>
                    </a:ext>
                  </a:extLst>
                </a:gridCol>
                <a:gridCol w="994638">
                  <a:extLst>
                    <a:ext uri="{9D8B030D-6E8A-4147-A177-3AD203B41FA5}">
                      <a16:colId xmlns:a16="http://schemas.microsoft.com/office/drawing/2014/main" val="4250433792"/>
                    </a:ext>
                  </a:extLst>
                </a:gridCol>
              </a:tblGrid>
              <a:tr h="1758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TAHUN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SINTA 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SINTA 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SINTA 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SINTA 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SCOPUS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1964866"/>
                  </a:ext>
                </a:extLst>
              </a:tr>
              <a:tr h="1758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5097712"/>
                  </a:ext>
                </a:extLst>
              </a:tr>
              <a:tr h="168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57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8375409"/>
                  </a:ext>
                </a:extLst>
              </a:tr>
              <a:tr h="1758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2025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21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22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73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4031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609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5D0E0F-04F5-A7A7-D20B-AC7E86003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76DDAA2-29D1-F8C1-A67D-711516DC2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3168" y="0"/>
            <a:ext cx="9029700" cy="792166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ID" sz="36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endParaRPr lang="en-ID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18718B6-E356-C355-0C96-F73010564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3168" y="1073060"/>
            <a:ext cx="9315450" cy="5546815"/>
          </a:xfrm>
        </p:spPr>
        <p:txBody>
          <a:bodyPr numCol="2" spcCol="180000">
            <a:noAutofit/>
          </a:bodyPr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TELKOM DAN UIN SUNAN GUNUNG DJATI BANDUNG KOLABORASI BERSAMA MEMAJUKAN PENDIDIKAN MELALUI INTERNET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BANK INDONESIA JAWA BARAT GANDENG HALAL CENTER UIN BANDUNG TINGKATKAN EKOSISTEM HALAL MELALUI PELATIHAN DAN SERTIFIKASI JULEHA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ILKOM UIN BANDUNG JALIN KERJASAMA DENGAN PAKAR MEDIA DAN KOMUNIKASI KANADA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UIN SUNAN GUNUNG DJATI BANDUNG TEKEN MOU DENGAN HARTFORD INTERNATIONAL UNIVERSITY FOR RELIGION AND PEACE;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PERKUAT TRIDHARMA PERGURUAN TINGGI, UIN SUNAN GUNUNG DJATI BANDUNG DAN KEJAKSAAN TINGGI JAWA BARAT JALIN KERJA SAMA BIDANG HUKUM;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ENTASKAN KEMISKINAN DI JABAR, UIN SUNAN GUNUNG DJATI BANDUNG TEKEN MOU DENGAN KEMENSOS;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INDOMARET POINT BUKA DI UIN SUNAN GUNUNG DJATI BANDUNG, DUKUNG LAYANAN DAN SUMBER PENDAPATAN KAMPUS;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KEMBANGKAN PESANTREN SAINTEK, UIN SUNAN GUNUNG DJATI BANDUNG DAN YAYASAN DARUL HIKAM TEKEN KERJA SAMA;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PERKUAT PUBLIKASI YANG MASIF DAN BERDAMPAK, HUMAS UIN BANDUNG IKUTI KONSOLIDASI STRATEGI UM-PTKIN 2025;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UIN BANDUNG TUAN RUMAH FORUM PTIPD 2025: SAATNYA BANGUN EKOSISTEM DIGITAL;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JELANG IDUL ADHA, UIN SUNAN GUNUNG DJATI BANDUNG – DKPP JABAR GELAR PELATIHAN DAN UJI KOMPETENSI BNSP JURU SEMBELIH HALAL;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PELATIHAN JURU SEMBELIH HEWAN SYAR’I KERJA SAMA HALAL CENTER AKADEMI JULEHA UIN BANDUNG DAN MUI KECAMATAN BUAH BATU;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LSP RESMI BEROPERASI, GELAR PENGUJIAN PERDANA DISAKSIKAN KOMISIONER BNSP;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UIN SUNAN GUNUNG DJATI BANDUNG DAN BANK BJB SYARIAH TEKEN KERJA SAMA PROGRAM DUTA MASLAHAH;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UIN SUNAN GUNUNG DJATI BANDUNG PERKUAT JEJARING INTERNASIONAL LEWAT KERJA SAMA DENGAN BAJDAH EDUCATIONAL COMPANY, ARAB SAUDI;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STADIUM GENERAL BERSAMA GUBERNUR JAWA BARAT KANG DEDI MULYADI;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UIN SUNAN GUNUNG DJATI BANDUNG, FUTURESENSE KOREA, DAN ITB KOLABORASI BANGUN SISTEM E-HALAL BERBASIS BLOCKCHAIN; 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TINGKATKAN KUALITAS BIMBINGAN JAMAAH, UIN BANDUNG TEKEN MOU DENGAN KEMENTERIAN HAJI DAN UMRAH;</a:t>
            </a:r>
            <a:endParaRPr lang="en-ID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5CCD17-463A-A26B-FEBE-06EB8B0AB772}"/>
              </a:ext>
            </a:extLst>
          </p:cNvPr>
          <p:cNvSpPr txBox="1"/>
          <p:nvPr/>
        </p:nvSpPr>
        <p:spPr>
          <a:xfrm>
            <a:off x="2543168" y="636546"/>
            <a:ext cx="9199066" cy="311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masih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berlaku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2023-2025 : </a:t>
            </a:r>
            <a:r>
              <a:rPr lang="en-US" sz="1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670 </a:t>
            </a:r>
            <a:r>
              <a:rPr lang="en-US" sz="14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r>
              <a:rPr lang="en-ID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ID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320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59CA-01DA-38A0-277D-1E708881D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/>
              <a:t>Peningkatan Jumlah Program Studi (2023-2025)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FAA63-B14E-AF13-887F-E51F93C282F3}"/>
              </a:ext>
            </a:extLst>
          </p:cNvPr>
          <p:cNvSpPr txBox="1"/>
          <p:nvPr/>
        </p:nvSpPr>
        <p:spPr>
          <a:xfrm>
            <a:off x="7938752" y="2020824"/>
            <a:ext cx="3455097" cy="2931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200" b="1" dirty="0"/>
              <a:t>Prodi Baru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Magister </a:t>
            </a:r>
            <a:r>
              <a:rPr lang="en-US" sz="1700" dirty="0" err="1"/>
              <a:t>Sosiologi</a:t>
            </a:r>
            <a:endParaRPr lang="en-US" sz="1700" dirty="0"/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Magister </a:t>
            </a:r>
            <a:r>
              <a:rPr lang="en-US" sz="1700" dirty="0" err="1"/>
              <a:t>Administrasi</a:t>
            </a:r>
            <a:r>
              <a:rPr lang="en-US" sz="1700" dirty="0"/>
              <a:t> Publik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Magister </a:t>
            </a:r>
            <a:r>
              <a:rPr lang="en-US" sz="1700" dirty="0" err="1"/>
              <a:t>Ilmu</a:t>
            </a:r>
            <a:r>
              <a:rPr lang="en-US" sz="1700" dirty="0"/>
              <a:t> </a:t>
            </a:r>
            <a:r>
              <a:rPr lang="en-US" sz="1700" dirty="0" err="1"/>
              <a:t>Komunikasi</a:t>
            </a:r>
            <a:endParaRPr lang="en-US" sz="1700" dirty="0"/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Teknik </a:t>
            </a:r>
            <a:r>
              <a:rPr lang="en-US" sz="1700" dirty="0" err="1"/>
              <a:t>Lingkungan</a:t>
            </a:r>
            <a:r>
              <a:rPr lang="en-US" sz="1700" dirty="0"/>
              <a:t> (S1)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Manajemen</a:t>
            </a:r>
            <a:r>
              <a:rPr lang="en-US" sz="1700" dirty="0"/>
              <a:t> Industri Halal (D-IV)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200" b="1" dirty="0"/>
              <a:t>Total Prodi 71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5BA2679-C3DA-02C5-69E4-05ED7C23C276}"/>
              </a:ext>
            </a:extLst>
          </p:cNvPr>
          <p:cNvGraphicFramePr>
            <a:graphicFrameLocks/>
          </p:cNvGraphicFramePr>
          <p:nvPr/>
        </p:nvGraphicFramePr>
        <p:xfrm>
          <a:off x="429768" y="1719072"/>
          <a:ext cx="6702552" cy="4517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6835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367BD-FE5E-6661-F79E-E34534FB0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802554" cy="123901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b="1" dirty="0" err="1"/>
              <a:t>Perkembangan</a:t>
            </a:r>
            <a:r>
              <a:rPr lang="en-US" sz="2800" b="1" dirty="0"/>
              <a:t> </a:t>
            </a:r>
            <a:r>
              <a:rPr lang="en-US" sz="2800" b="1" dirty="0" err="1"/>
              <a:t>Peringkat</a:t>
            </a:r>
            <a:r>
              <a:rPr lang="en-US" sz="2800" b="1" dirty="0"/>
              <a:t> </a:t>
            </a:r>
            <a:r>
              <a:rPr lang="en-US" sz="2800" b="1" dirty="0" err="1"/>
              <a:t>Akreditasi</a:t>
            </a:r>
            <a:r>
              <a:rPr lang="en-US" sz="2800" b="1" dirty="0"/>
              <a:t> Program Studi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2AC434-E069-7F71-59E5-71CBB4B239D4}"/>
              </a:ext>
            </a:extLst>
          </p:cNvPr>
          <p:cNvSpPr txBox="1"/>
          <p:nvPr/>
        </p:nvSpPr>
        <p:spPr>
          <a:xfrm>
            <a:off x="371094" y="2718054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dirty="0" err="1"/>
              <a:t>Tahun</a:t>
            </a:r>
            <a:r>
              <a:rPr lang="en-US" sz="1700" b="1" dirty="0"/>
              <a:t> 2023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 dirty="0" err="1"/>
              <a:t>Unggul</a:t>
            </a:r>
            <a:r>
              <a:rPr lang="en-US" sz="1700" b="1" dirty="0"/>
              <a:t> </a:t>
            </a:r>
            <a:r>
              <a:rPr lang="en-US" sz="1700" dirty="0"/>
              <a:t>dan </a:t>
            </a:r>
            <a:r>
              <a:rPr lang="en-US" sz="1700" b="1" dirty="0"/>
              <a:t>A</a:t>
            </a:r>
            <a:r>
              <a:rPr lang="en-US" sz="1700" dirty="0"/>
              <a:t> = </a:t>
            </a:r>
            <a:r>
              <a:rPr lang="en-US" sz="1700" b="1" dirty="0"/>
              <a:t>44%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 dirty="0"/>
              <a:t>Baik </a:t>
            </a:r>
            <a:r>
              <a:rPr lang="en-US" sz="1700" b="1" dirty="0" err="1"/>
              <a:t>Sekali</a:t>
            </a:r>
            <a:r>
              <a:rPr lang="en-US" sz="1700" b="1" dirty="0"/>
              <a:t> </a:t>
            </a:r>
            <a:r>
              <a:rPr lang="en-US" sz="1700" dirty="0"/>
              <a:t>= </a:t>
            </a:r>
            <a:r>
              <a:rPr lang="en-US" sz="1700" b="1" dirty="0"/>
              <a:t>12%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 dirty="0"/>
              <a:t>B</a:t>
            </a:r>
            <a:r>
              <a:rPr lang="en-US" sz="1700" dirty="0"/>
              <a:t> = </a:t>
            </a:r>
            <a:r>
              <a:rPr lang="en-US" sz="1700" b="1" dirty="0"/>
              <a:t>32%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 dirty="0"/>
              <a:t>Baik</a:t>
            </a:r>
            <a:r>
              <a:rPr lang="en-US" sz="1700" dirty="0"/>
              <a:t>=</a:t>
            </a:r>
            <a:r>
              <a:rPr lang="en-US" sz="1700" b="1" dirty="0"/>
              <a:t>12%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2EBCFAD-EADE-26FE-6AEA-84344CEC9EAF}"/>
              </a:ext>
            </a:extLst>
          </p:cNvPr>
          <p:cNvGraphicFramePr>
            <a:graphicFrameLocks/>
          </p:cNvGraphicFramePr>
          <p:nvPr/>
        </p:nvGraphicFramePr>
        <p:xfrm>
          <a:off x="4898898" y="1447097"/>
          <a:ext cx="6922008" cy="5276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3618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D68C8-59BD-C302-22BA-B01B2B2FE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1104884"/>
            <a:ext cx="3775393" cy="129541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b="1" dirty="0" err="1"/>
              <a:t>Perkembangan</a:t>
            </a:r>
            <a:r>
              <a:rPr lang="en-US" sz="2800" b="1" dirty="0"/>
              <a:t> </a:t>
            </a:r>
            <a:r>
              <a:rPr lang="en-US" sz="2800" b="1" dirty="0" err="1"/>
              <a:t>Peringkat</a:t>
            </a:r>
            <a:r>
              <a:rPr lang="en-US" sz="2800" b="1" dirty="0"/>
              <a:t> </a:t>
            </a:r>
            <a:r>
              <a:rPr lang="en-US" sz="2800" b="1" dirty="0" err="1"/>
              <a:t>Akreditasi</a:t>
            </a:r>
            <a:r>
              <a:rPr lang="en-US" sz="2800" b="1" dirty="0"/>
              <a:t> Program Studi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C6A723-5A9F-2CA3-FD06-4D1C28D834DE}"/>
              </a:ext>
            </a:extLst>
          </p:cNvPr>
          <p:cNvSpPr txBox="1"/>
          <p:nvPr/>
        </p:nvSpPr>
        <p:spPr>
          <a:xfrm>
            <a:off x="371094" y="2718054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/>
              <a:t>Tahun</a:t>
            </a:r>
            <a:r>
              <a:rPr lang="en-US" sz="1700" b="1" dirty="0"/>
              <a:t> 2024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/>
              <a:t>Unggul</a:t>
            </a:r>
            <a:r>
              <a:rPr lang="en-US" sz="1700" b="1" dirty="0"/>
              <a:t> </a:t>
            </a:r>
            <a:r>
              <a:rPr lang="en-US" sz="1700" dirty="0"/>
              <a:t>dan </a:t>
            </a:r>
            <a:r>
              <a:rPr lang="en-US" sz="1700" b="1" dirty="0"/>
              <a:t>A</a:t>
            </a:r>
            <a:r>
              <a:rPr lang="en-US" sz="1700" dirty="0"/>
              <a:t> = </a:t>
            </a:r>
            <a:r>
              <a:rPr lang="en-US" sz="1700" b="1"/>
              <a:t>50%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 dirty="0"/>
              <a:t>Baik </a:t>
            </a:r>
            <a:r>
              <a:rPr lang="en-US" sz="1700" b="1"/>
              <a:t>Sekali</a:t>
            </a:r>
            <a:r>
              <a:rPr lang="en-US" sz="1700" b="1" dirty="0"/>
              <a:t> </a:t>
            </a:r>
            <a:r>
              <a:rPr lang="en-US" sz="1700" dirty="0"/>
              <a:t>= </a:t>
            </a:r>
            <a:r>
              <a:rPr lang="en-US" sz="1700" b="1"/>
              <a:t>18%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 dirty="0"/>
              <a:t>B</a:t>
            </a:r>
            <a:r>
              <a:rPr lang="en-US" sz="1700" dirty="0"/>
              <a:t> = </a:t>
            </a:r>
            <a:r>
              <a:rPr lang="en-US" sz="1700" b="1"/>
              <a:t>23%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 dirty="0"/>
              <a:t>Baik</a:t>
            </a:r>
            <a:r>
              <a:rPr lang="en-US" sz="1700" dirty="0"/>
              <a:t>=</a:t>
            </a:r>
            <a:r>
              <a:rPr lang="en-US" sz="1700" b="1"/>
              <a:t>9%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BCA33DB-817A-E569-C077-64A9AB6805CB}"/>
              </a:ext>
            </a:extLst>
          </p:cNvPr>
          <p:cNvGraphicFramePr>
            <a:graphicFrameLocks noGrp="1"/>
          </p:cNvGraphicFramePr>
          <p:nvPr/>
        </p:nvGraphicFramePr>
        <p:xfrm>
          <a:off x="4898898" y="1248654"/>
          <a:ext cx="6922008" cy="5276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0217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C4AD751-5FCB-5543-D14D-F339A896B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028835"/>
            <a:ext cx="3784448" cy="14493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err="1"/>
              <a:t>Perkembangan</a:t>
            </a:r>
            <a:r>
              <a:rPr lang="en-US" sz="2800" b="1" dirty="0"/>
              <a:t> </a:t>
            </a:r>
            <a:r>
              <a:rPr lang="en-US" sz="2800" b="1" dirty="0" err="1"/>
              <a:t>Peringkat</a:t>
            </a:r>
            <a:r>
              <a:rPr lang="en-US" sz="2800" b="1" dirty="0"/>
              <a:t> </a:t>
            </a:r>
            <a:r>
              <a:rPr lang="en-US" sz="2800" b="1" dirty="0" err="1"/>
              <a:t>Akreditasi</a:t>
            </a:r>
            <a:r>
              <a:rPr lang="en-US" sz="2800" b="1" dirty="0"/>
              <a:t> Program Studi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658B01-4D68-4213-82F5-1FE7A13DF090}"/>
              </a:ext>
            </a:extLst>
          </p:cNvPr>
          <p:cNvSpPr txBox="1"/>
          <p:nvPr/>
        </p:nvSpPr>
        <p:spPr>
          <a:xfrm>
            <a:off x="371094" y="2718054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dirty="0" err="1"/>
              <a:t>Tahun</a:t>
            </a:r>
            <a:r>
              <a:rPr lang="en-US" sz="1700" b="1" dirty="0"/>
              <a:t> 2025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 dirty="0" err="1"/>
              <a:t>Unggul</a:t>
            </a:r>
            <a:r>
              <a:rPr lang="en-US" sz="1700" b="1" dirty="0"/>
              <a:t> </a:t>
            </a:r>
            <a:r>
              <a:rPr lang="en-US" sz="1700" dirty="0"/>
              <a:t>dan </a:t>
            </a:r>
            <a:r>
              <a:rPr lang="en-US" sz="1700" b="1" dirty="0"/>
              <a:t>A</a:t>
            </a:r>
            <a:r>
              <a:rPr lang="en-US" sz="1700" dirty="0"/>
              <a:t> = </a:t>
            </a:r>
            <a:r>
              <a:rPr lang="en-US" sz="1700" b="1" dirty="0"/>
              <a:t>64%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 dirty="0"/>
              <a:t>Baik </a:t>
            </a:r>
            <a:r>
              <a:rPr lang="en-US" sz="1700" b="1" dirty="0" err="1"/>
              <a:t>Sekali</a:t>
            </a:r>
            <a:r>
              <a:rPr lang="en-US" sz="1700" b="1" dirty="0"/>
              <a:t> </a:t>
            </a:r>
            <a:r>
              <a:rPr lang="en-US" sz="1700" dirty="0"/>
              <a:t>= </a:t>
            </a:r>
            <a:r>
              <a:rPr lang="en-US" sz="1700" b="1" dirty="0"/>
              <a:t>15%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 dirty="0"/>
              <a:t>B</a:t>
            </a:r>
            <a:r>
              <a:rPr lang="en-US" sz="1700" dirty="0"/>
              <a:t> = </a:t>
            </a:r>
            <a:r>
              <a:rPr lang="en-US" sz="1700" b="1" dirty="0"/>
              <a:t>12%</a:t>
            </a:r>
          </a:p>
          <a:p>
            <a:pPr marL="28575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Prodi </a:t>
            </a:r>
            <a:r>
              <a:rPr lang="en-US" sz="1700" b="1" dirty="0"/>
              <a:t>Baik</a:t>
            </a:r>
            <a:r>
              <a:rPr lang="en-US" sz="1700" dirty="0"/>
              <a:t>=</a:t>
            </a:r>
            <a:r>
              <a:rPr lang="en-US" sz="1700" b="1" dirty="0"/>
              <a:t>9%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E5B3404-CAD5-C298-F46A-4ED4BD65A75E}"/>
              </a:ext>
            </a:extLst>
          </p:cNvPr>
          <p:cNvGraphicFramePr>
            <a:graphicFrameLocks/>
          </p:cNvGraphicFramePr>
          <p:nvPr/>
        </p:nvGraphicFramePr>
        <p:xfrm>
          <a:off x="4898898" y="1140013"/>
          <a:ext cx="6922008" cy="5276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0925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74E19-83CD-4D80-8808-3F77A75D2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C7CFE39F-32A8-4F73-AC9D-5993480581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73467" y="296091"/>
            <a:ext cx="8093641" cy="6645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200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>
            <a:extLst>
              <a:ext uri="{FF2B5EF4-FFF2-40B4-BE49-F238E27FC236}">
                <a16:creationId xmlns:a16="http://schemas.microsoft.com/office/drawing/2014/main" id="{01A0713D-5AA8-41D0-B4FC-1A522D142F5C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B5937C5-047B-4A54-B7AA-A64E67872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260366" y="448332"/>
            <a:ext cx="9671268" cy="60445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119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30FC24-735E-4C56-9A4F-80E60166A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Judul 1">
            <a:extLst>
              <a:ext uri="{FF2B5EF4-FFF2-40B4-BE49-F238E27FC236}">
                <a16:creationId xmlns:a16="http://schemas.microsoft.com/office/drawing/2014/main" id="{E54803B3-720F-B330-4F51-1CCD73DA9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370" y="0"/>
            <a:ext cx="6279472" cy="1496550"/>
          </a:xfrm>
        </p:spPr>
        <p:txBody>
          <a:bodyPr/>
          <a:lstStyle/>
          <a:p>
            <a:r>
              <a:rPr lang="id-ID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ARAH KEBIJAKAN</a:t>
            </a:r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741F72E3-0BC6-AFBE-5997-E5A731A8AB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168894" y="2075079"/>
            <a:ext cx="9144000" cy="1655762"/>
          </a:xfrm>
        </p:spPr>
        <p:txBody>
          <a:bodyPr/>
          <a:lstStyle/>
          <a:p>
            <a:r>
              <a:rPr lang="id-ID" dirty="0"/>
              <a:t>UIN SUNAN GUNUNG DJATI BANDUNG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41C799-B364-4C20-94CA-6541C9696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939817-C287-4963-8943-7AA71B23D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99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517600"/>
              <a:ext cx="12191999" cy="3403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91040" y="205740"/>
              <a:ext cx="346163" cy="41224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07727" y="241401"/>
              <a:ext cx="1110970" cy="3742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82655" y="55029"/>
              <a:ext cx="915797" cy="5908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9624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586604"/>
              <a:ext cx="12191999" cy="2713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91040" y="205740"/>
              <a:ext cx="346163" cy="41224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07727" y="241401"/>
              <a:ext cx="1110970" cy="3742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82655" y="55029"/>
              <a:ext cx="915797" cy="5908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573904"/>
              <a:ext cx="12191999" cy="284093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03663CA-E5CF-4339-B06F-4004DF654417}"/>
              </a:ext>
            </a:extLst>
          </p:cNvPr>
          <p:cNvSpPr/>
          <p:nvPr/>
        </p:nvSpPr>
        <p:spPr>
          <a:xfrm>
            <a:off x="11016343" y="0"/>
            <a:ext cx="1110970" cy="7315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52545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631301" y="2908300"/>
            <a:ext cx="2927350" cy="1014730"/>
          </a:xfrm>
          <a:custGeom>
            <a:avLst/>
            <a:gdLst/>
            <a:ahLst/>
            <a:cxnLst/>
            <a:rect l="l" t="t" r="r" b="b"/>
            <a:pathLst>
              <a:path w="2927350" h="1014729">
                <a:moveTo>
                  <a:pt x="0" y="169037"/>
                </a:moveTo>
                <a:lnTo>
                  <a:pt x="6038" y="124104"/>
                </a:lnTo>
                <a:lnTo>
                  <a:pt x="23081" y="83725"/>
                </a:lnTo>
                <a:lnTo>
                  <a:pt x="49514" y="49514"/>
                </a:lnTo>
                <a:lnTo>
                  <a:pt x="83725" y="23081"/>
                </a:lnTo>
                <a:lnTo>
                  <a:pt x="124104" y="6038"/>
                </a:lnTo>
                <a:lnTo>
                  <a:pt x="169037" y="0"/>
                </a:lnTo>
                <a:lnTo>
                  <a:pt x="2758185" y="0"/>
                </a:lnTo>
                <a:lnTo>
                  <a:pt x="2803128" y="6038"/>
                </a:lnTo>
                <a:lnTo>
                  <a:pt x="2843529" y="23081"/>
                </a:lnTo>
                <a:lnTo>
                  <a:pt x="2877772" y="49514"/>
                </a:lnTo>
                <a:lnTo>
                  <a:pt x="2904235" y="83725"/>
                </a:lnTo>
                <a:lnTo>
                  <a:pt x="2921301" y="124104"/>
                </a:lnTo>
                <a:lnTo>
                  <a:pt x="2927350" y="169037"/>
                </a:lnTo>
                <a:lnTo>
                  <a:pt x="2927350" y="845312"/>
                </a:lnTo>
                <a:lnTo>
                  <a:pt x="2921301" y="890244"/>
                </a:lnTo>
                <a:lnTo>
                  <a:pt x="2904235" y="930623"/>
                </a:lnTo>
                <a:lnTo>
                  <a:pt x="2877772" y="964834"/>
                </a:lnTo>
                <a:lnTo>
                  <a:pt x="2843529" y="991267"/>
                </a:lnTo>
                <a:lnTo>
                  <a:pt x="2803128" y="1008310"/>
                </a:lnTo>
                <a:lnTo>
                  <a:pt x="2758185" y="1014349"/>
                </a:lnTo>
                <a:lnTo>
                  <a:pt x="169037" y="1014349"/>
                </a:lnTo>
                <a:lnTo>
                  <a:pt x="124104" y="1008310"/>
                </a:lnTo>
                <a:lnTo>
                  <a:pt x="83725" y="991267"/>
                </a:lnTo>
                <a:lnTo>
                  <a:pt x="49514" y="964834"/>
                </a:lnTo>
                <a:lnTo>
                  <a:pt x="23081" y="930623"/>
                </a:lnTo>
                <a:lnTo>
                  <a:pt x="6038" y="890244"/>
                </a:lnTo>
                <a:lnTo>
                  <a:pt x="0" y="845312"/>
                </a:lnTo>
                <a:lnTo>
                  <a:pt x="0" y="169037"/>
                </a:lnTo>
                <a:close/>
              </a:path>
            </a:pathLst>
          </a:custGeom>
          <a:ln w="38100">
            <a:solidFill>
              <a:srgbClr val="9F2B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618214" y="18669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FA60FB-F81E-4FA3-9CDE-E514C1574B39}"/>
              </a:ext>
            </a:extLst>
          </p:cNvPr>
          <p:cNvSpPr/>
          <p:nvPr/>
        </p:nvSpPr>
        <p:spPr>
          <a:xfrm>
            <a:off x="11618214" y="186690"/>
            <a:ext cx="312529" cy="391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10641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24813"/>
            <a:ext cx="12192000" cy="5654675"/>
            <a:chOff x="0" y="924813"/>
            <a:chExt cx="12192000" cy="56546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35424"/>
              <a:ext cx="12191999" cy="29438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3155" y="924813"/>
              <a:ext cx="8527288" cy="47481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7383" y="1229868"/>
              <a:ext cx="9877044" cy="35463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35405" y="1335151"/>
              <a:ext cx="9545955" cy="3340100"/>
            </a:xfrm>
            <a:custGeom>
              <a:avLst/>
              <a:gdLst/>
              <a:ahLst/>
              <a:cxnLst/>
              <a:rect l="l" t="t" r="r" b="b"/>
              <a:pathLst>
                <a:path w="9545955" h="3340100">
                  <a:moveTo>
                    <a:pt x="8989314" y="0"/>
                  </a:moveTo>
                  <a:lnTo>
                    <a:pt x="556640" y="0"/>
                  </a:lnTo>
                  <a:lnTo>
                    <a:pt x="508605" y="2042"/>
                  </a:lnTo>
                  <a:lnTo>
                    <a:pt x="461706" y="8060"/>
                  </a:lnTo>
                  <a:lnTo>
                    <a:pt x="416109" y="17884"/>
                  </a:lnTo>
                  <a:lnTo>
                    <a:pt x="371983" y="31350"/>
                  </a:lnTo>
                  <a:lnTo>
                    <a:pt x="329493" y="48288"/>
                  </a:lnTo>
                  <a:lnTo>
                    <a:pt x="288807" y="68534"/>
                  </a:lnTo>
                  <a:lnTo>
                    <a:pt x="250091" y="91918"/>
                  </a:lnTo>
                  <a:lnTo>
                    <a:pt x="213513" y="118276"/>
                  </a:lnTo>
                  <a:lnTo>
                    <a:pt x="179240" y="147439"/>
                  </a:lnTo>
                  <a:lnTo>
                    <a:pt x="147439" y="179240"/>
                  </a:lnTo>
                  <a:lnTo>
                    <a:pt x="118276" y="213513"/>
                  </a:lnTo>
                  <a:lnTo>
                    <a:pt x="91918" y="250091"/>
                  </a:lnTo>
                  <a:lnTo>
                    <a:pt x="68534" y="288807"/>
                  </a:lnTo>
                  <a:lnTo>
                    <a:pt x="48288" y="329493"/>
                  </a:lnTo>
                  <a:lnTo>
                    <a:pt x="31350" y="371983"/>
                  </a:lnTo>
                  <a:lnTo>
                    <a:pt x="17884" y="416109"/>
                  </a:lnTo>
                  <a:lnTo>
                    <a:pt x="8060" y="461706"/>
                  </a:lnTo>
                  <a:lnTo>
                    <a:pt x="2042" y="508605"/>
                  </a:lnTo>
                  <a:lnTo>
                    <a:pt x="0" y="556640"/>
                  </a:lnTo>
                  <a:lnTo>
                    <a:pt x="0" y="2783332"/>
                  </a:lnTo>
                  <a:lnTo>
                    <a:pt x="2042" y="2831368"/>
                  </a:lnTo>
                  <a:lnTo>
                    <a:pt x="8060" y="2878270"/>
                  </a:lnTo>
                  <a:lnTo>
                    <a:pt x="17884" y="2923871"/>
                  </a:lnTo>
                  <a:lnTo>
                    <a:pt x="31350" y="2968004"/>
                  </a:lnTo>
                  <a:lnTo>
                    <a:pt x="48288" y="3010501"/>
                  </a:lnTo>
                  <a:lnTo>
                    <a:pt x="68534" y="3051195"/>
                  </a:lnTo>
                  <a:lnTo>
                    <a:pt x="91918" y="3089920"/>
                  </a:lnTo>
                  <a:lnTo>
                    <a:pt x="118276" y="3126507"/>
                  </a:lnTo>
                  <a:lnTo>
                    <a:pt x="147439" y="3160790"/>
                  </a:lnTo>
                  <a:lnTo>
                    <a:pt x="179240" y="3192602"/>
                  </a:lnTo>
                  <a:lnTo>
                    <a:pt x="213513" y="3221775"/>
                  </a:lnTo>
                  <a:lnTo>
                    <a:pt x="250091" y="3248142"/>
                  </a:lnTo>
                  <a:lnTo>
                    <a:pt x="288807" y="3271535"/>
                  </a:lnTo>
                  <a:lnTo>
                    <a:pt x="329493" y="3291789"/>
                  </a:lnTo>
                  <a:lnTo>
                    <a:pt x="371983" y="3308735"/>
                  </a:lnTo>
                  <a:lnTo>
                    <a:pt x="416109" y="3322206"/>
                  </a:lnTo>
                  <a:lnTo>
                    <a:pt x="461706" y="3332035"/>
                  </a:lnTo>
                  <a:lnTo>
                    <a:pt x="508605" y="3338056"/>
                  </a:lnTo>
                  <a:lnTo>
                    <a:pt x="556640" y="3340100"/>
                  </a:lnTo>
                  <a:lnTo>
                    <a:pt x="8989314" y="3340100"/>
                  </a:lnTo>
                  <a:lnTo>
                    <a:pt x="9037349" y="3338056"/>
                  </a:lnTo>
                  <a:lnTo>
                    <a:pt x="9084248" y="3332035"/>
                  </a:lnTo>
                  <a:lnTo>
                    <a:pt x="9129845" y="3322206"/>
                  </a:lnTo>
                  <a:lnTo>
                    <a:pt x="9173971" y="3308735"/>
                  </a:lnTo>
                  <a:lnTo>
                    <a:pt x="9216461" y="3291789"/>
                  </a:lnTo>
                  <a:lnTo>
                    <a:pt x="9257147" y="3271535"/>
                  </a:lnTo>
                  <a:lnTo>
                    <a:pt x="9295863" y="3248142"/>
                  </a:lnTo>
                  <a:lnTo>
                    <a:pt x="9332441" y="3221775"/>
                  </a:lnTo>
                  <a:lnTo>
                    <a:pt x="9366714" y="3192602"/>
                  </a:lnTo>
                  <a:lnTo>
                    <a:pt x="9398515" y="3160790"/>
                  </a:lnTo>
                  <a:lnTo>
                    <a:pt x="9427678" y="3126507"/>
                  </a:lnTo>
                  <a:lnTo>
                    <a:pt x="9454036" y="3089920"/>
                  </a:lnTo>
                  <a:lnTo>
                    <a:pt x="9477420" y="3051195"/>
                  </a:lnTo>
                  <a:lnTo>
                    <a:pt x="9497666" y="3010501"/>
                  </a:lnTo>
                  <a:lnTo>
                    <a:pt x="9514604" y="2968004"/>
                  </a:lnTo>
                  <a:lnTo>
                    <a:pt x="9528070" y="2923871"/>
                  </a:lnTo>
                  <a:lnTo>
                    <a:pt x="9537894" y="2878270"/>
                  </a:lnTo>
                  <a:lnTo>
                    <a:pt x="9543912" y="2831368"/>
                  </a:lnTo>
                  <a:lnTo>
                    <a:pt x="9545955" y="2783332"/>
                  </a:lnTo>
                  <a:lnTo>
                    <a:pt x="9545955" y="556640"/>
                  </a:lnTo>
                  <a:lnTo>
                    <a:pt x="9543912" y="508605"/>
                  </a:lnTo>
                  <a:lnTo>
                    <a:pt x="9537894" y="461706"/>
                  </a:lnTo>
                  <a:lnTo>
                    <a:pt x="9528070" y="416109"/>
                  </a:lnTo>
                  <a:lnTo>
                    <a:pt x="9514604" y="371983"/>
                  </a:lnTo>
                  <a:lnTo>
                    <a:pt x="9497666" y="329493"/>
                  </a:lnTo>
                  <a:lnTo>
                    <a:pt x="9477420" y="288807"/>
                  </a:lnTo>
                  <a:lnTo>
                    <a:pt x="9454036" y="250091"/>
                  </a:lnTo>
                  <a:lnTo>
                    <a:pt x="9427678" y="213513"/>
                  </a:lnTo>
                  <a:lnTo>
                    <a:pt x="9398515" y="179240"/>
                  </a:lnTo>
                  <a:lnTo>
                    <a:pt x="9366714" y="147439"/>
                  </a:lnTo>
                  <a:lnTo>
                    <a:pt x="9332441" y="118276"/>
                  </a:lnTo>
                  <a:lnTo>
                    <a:pt x="9295863" y="91918"/>
                  </a:lnTo>
                  <a:lnTo>
                    <a:pt x="9257147" y="68534"/>
                  </a:lnTo>
                  <a:lnTo>
                    <a:pt x="9216461" y="48288"/>
                  </a:lnTo>
                  <a:lnTo>
                    <a:pt x="9173971" y="31350"/>
                  </a:lnTo>
                  <a:lnTo>
                    <a:pt x="9129845" y="17884"/>
                  </a:lnTo>
                  <a:lnTo>
                    <a:pt x="9084248" y="8060"/>
                  </a:lnTo>
                  <a:lnTo>
                    <a:pt x="9037349" y="2042"/>
                  </a:lnTo>
                  <a:lnTo>
                    <a:pt x="89893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35405" y="1335151"/>
              <a:ext cx="9545955" cy="3340100"/>
            </a:xfrm>
            <a:custGeom>
              <a:avLst/>
              <a:gdLst/>
              <a:ahLst/>
              <a:cxnLst/>
              <a:rect l="l" t="t" r="r" b="b"/>
              <a:pathLst>
                <a:path w="9545955" h="3340100">
                  <a:moveTo>
                    <a:pt x="0" y="556640"/>
                  </a:moveTo>
                  <a:lnTo>
                    <a:pt x="2042" y="508605"/>
                  </a:lnTo>
                  <a:lnTo>
                    <a:pt x="8060" y="461706"/>
                  </a:lnTo>
                  <a:lnTo>
                    <a:pt x="17884" y="416109"/>
                  </a:lnTo>
                  <a:lnTo>
                    <a:pt x="31350" y="371983"/>
                  </a:lnTo>
                  <a:lnTo>
                    <a:pt x="48288" y="329493"/>
                  </a:lnTo>
                  <a:lnTo>
                    <a:pt x="68534" y="288807"/>
                  </a:lnTo>
                  <a:lnTo>
                    <a:pt x="91918" y="250091"/>
                  </a:lnTo>
                  <a:lnTo>
                    <a:pt x="118276" y="213513"/>
                  </a:lnTo>
                  <a:lnTo>
                    <a:pt x="147439" y="179240"/>
                  </a:lnTo>
                  <a:lnTo>
                    <a:pt x="179240" y="147439"/>
                  </a:lnTo>
                  <a:lnTo>
                    <a:pt x="213513" y="118276"/>
                  </a:lnTo>
                  <a:lnTo>
                    <a:pt x="250091" y="91918"/>
                  </a:lnTo>
                  <a:lnTo>
                    <a:pt x="288807" y="68534"/>
                  </a:lnTo>
                  <a:lnTo>
                    <a:pt x="329493" y="48288"/>
                  </a:lnTo>
                  <a:lnTo>
                    <a:pt x="371983" y="31350"/>
                  </a:lnTo>
                  <a:lnTo>
                    <a:pt x="416109" y="17884"/>
                  </a:lnTo>
                  <a:lnTo>
                    <a:pt x="461706" y="8060"/>
                  </a:lnTo>
                  <a:lnTo>
                    <a:pt x="508605" y="2042"/>
                  </a:lnTo>
                  <a:lnTo>
                    <a:pt x="556640" y="0"/>
                  </a:lnTo>
                  <a:lnTo>
                    <a:pt x="8989314" y="0"/>
                  </a:lnTo>
                  <a:lnTo>
                    <a:pt x="9037349" y="2042"/>
                  </a:lnTo>
                  <a:lnTo>
                    <a:pt x="9084248" y="8060"/>
                  </a:lnTo>
                  <a:lnTo>
                    <a:pt x="9129845" y="17884"/>
                  </a:lnTo>
                  <a:lnTo>
                    <a:pt x="9173971" y="31350"/>
                  </a:lnTo>
                  <a:lnTo>
                    <a:pt x="9216461" y="48288"/>
                  </a:lnTo>
                  <a:lnTo>
                    <a:pt x="9257147" y="68534"/>
                  </a:lnTo>
                  <a:lnTo>
                    <a:pt x="9295863" y="91918"/>
                  </a:lnTo>
                  <a:lnTo>
                    <a:pt x="9332441" y="118276"/>
                  </a:lnTo>
                  <a:lnTo>
                    <a:pt x="9366714" y="147439"/>
                  </a:lnTo>
                  <a:lnTo>
                    <a:pt x="9398515" y="179240"/>
                  </a:lnTo>
                  <a:lnTo>
                    <a:pt x="9427678" y="213513"/>
                  </a:lnTo>
                  <a:lnTo>
                    <a:pt x="9454036" y="250091"/>
                  </a:lnTo>
                  <a:lnTo>
                    <a:pt x="9477420" y="288807"/>
                  </a:lnTo>
                  <a:lnTo>
                    <a:pt x="9497666" y="329493"/>
                  </a:lnTo>
                  <a:lnTo>
                    <a:pt x="9514604" y="371983"/>
                  </a:lnTo>
                  <a:lnTo>
                    <a:pt x="9528070" y="416109"/>
                  </a:lnTo>
                  <a:lnTo>
                    <a:pt x="9537894" y="461706"/>
                  </a:lnTo>
                  <a:lnTo>
                    <a:pt x="9543912" y="508605"/>
                  </a:lnTo>
                  <a:lnTo>
                    <a:pt x="9545955" y="556640"/>
                  </a:lnTo>
                  <a:lnTo>
                    <a:pt x="9545955" y="2783332"/>
                  </a:lnTo>
                  <a:lnTo>
                    <a:pt x="9543912" y="2831368"/>
                  </a:lnTo>
                  <a:lnTo>
                    <a:pt x="9537894" y="2878270"/>
                  </a:lnTo>
                  <a:lnTo>
                    <a:pt x="9528070" y="2923871"/>
                  </a:lnTo>
                  <a:lnTo>
                    <a:pt x="9514604" y="2968004"/>
                  </a:lnTo>
                  <a:lnTo>
                    <a:pt x="9497666" y="3010501"/>
                  </a:lnTo>
                  <a:lnTo>
                    <a:pt x="9477420" y="3051195"/>
                  </a:lnTo>
                  <a:lnTo>
                    <a:pt x="9454036" y="3089920"/>
                  </a:lnTo>
                  <a:lnTo>
                    <a:pt x="9427678" y="3126507"/>
                  </a:lnTo>
                  <a:lnTo>
                    <a:pt x="9398515" y="3160790"/>
                  </a:lnTo>
                  <a:lnTo>
                    <a:pt x="9366714" y="3192602"/>
                  </a:lnTo>
                  <a:lnTo>
                    <a:pt x="9332441" y="3221775"/>
                  </a:lnTo>
                  <a:lnTo>
                    <a:pt x="9295863" y="3248142"/>
                  </a:lnTo>
                  <a:lnTo>
                    <a:pt x="9257147" y="3271535"/>
                  </a:lnTo>
                  <a:lnTo>
                    <a:pt x="9216461" y="3291789"/>
                  </a:lnTo>
                  <a:lnTo>
                    <a:pt x="9173971" y="3308735"/>
                  </a:lnTo>
                  <a:lnTo>
                    <a:pt x="9129845" y="3322206"/>
                  </a:lnTo>
                  <a:lnTo>
                    <a:pt x="9084248" y="3332035"/>
                  </a:lnTo>
                  <a:lnTo>
                    <a:pt x="9037349" y="3338056"/>
                  </a:lnTo>
                  <a:lnTo>
                    <a:pt x="8989314" y="3340100"/>
                  </a:lnTo>
                  <a:lnTo>
                    <a:pt x="556640" y="3340100"/>
                  </a:lnTo>
                  <a:lnTo>
                    <a:pt x="508605" y="3338056"/>
                  </a:lnTo>
                  <a:lnTo>
                    <a:pt x="461706" y="3332035"/>
                  </a:lnTo>
                  <a:lnTo>
                    <a:pt x="416109" y="3322206"/>
                  </a:lnTo>
                  <a:lnTo>
                    <a:pt x="371983" y="3308735"/>
                  </a:lnTo>
                  <a:lnTo>
                    <a:pt x="329493" y="3291789"/>
                  </a:lnTo>
                  <a:lnTo>
                    <a:pt x="288807" y="3271535"/>
                  </a:lnTo>
                  <a:lnTo>
                    <a:pt x="250091" y="3248142"/>
                  </a:lnTo>
                  <a:lnTo>
                    <a:pt x="213513" y="3221775"/>
                  </a:lnTo>
                  <a:lnTo>
                    <a:pt x="179240" y="3192602"/>
                  </a:lnTo>
                  <a:lnTo>
                    <a:pt x="147439" y="3160790"/>
                  </a:lnTo>
                  <a:lnTo>
                    <a:pt x="118276" y="3126507"/>
                  </a:lnTo>
                  <a:lnTo>
                    <a:pt x="91918" y="3089920"/>
                  </a:lnTo>
                  <a:lnTo>
                    <a:pt x="68534" y="3051195"/>
                  </a:lnTo>
                  <a:lnTo>
                    <a:pt x="48288" y="3010501"/>
                  </a:lnTo>
                  <a:lnTo>
                    <a:pt x="31350" y="2968004"/>
                  </a:lnTo>
                  <a:lnTo>
                    <a:pt x="17884" y="2923871"/>
                  </a:lnTo>
                  <a:lnTo>
                    <a:pt x="8060" y="2878270"/>
                  </a:lnTo>
                  <a:lnTo>
                    <a:pt x="2042" y="2831368"/>
                  </a:lnTo>
                  <a:lnTo>
                    <a:pt x="0" y="2783332"/>
                  </a:lnTo>
                  <a:lnTo>
                    <a:pt x="0" y="55664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5920" y="4727244"/>
              <a:ext cx="2952750" cy="7397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27850" y="4793945"/>
              <a:ext cx="3433445" cy="69448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5438" y="1344930"/>
              <a:ext cx="1235201" cy="126339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076701" y="4930521"/>
            <a:ext cx="1572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00" dirty="0">
                <a:solidFill>
                  <a:srgbClr val="FFFFFF"/>
                </a:solidFill>
                <a:latin typeface="Arial Black"/>
                <a:cs typeface="Arial Black"/>
              </a:rPr>
              <a:t>STANDARISASI</a:t>
            </a:r>
            <a:r>
              <a:rPr sz="1000" spc="-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00" spc="-100" dirty="0">
                <a:solidFill>
                  <a:srgbClr val="FFFFFF"/>
                </a:solidFill>
                <a:latin typeface="Arial Black"/>
                <a:cs typeface="Arial Black"/>
              </a:rPr>
              <a:t>SARPRAS </a:t>
            </a:r>
            <a:r>
              <a:rPr sz="1000" spc="-75" dirty="0">
                <a:solidFill>
                  <a:srgbClr val="FFFFFF"/>
                </a:solidFill>
                <a:latin typeface="Arial Black"/>
                <a:cs typeface="Arial Black"/>
              </a:rPr>
              <a:t>DAN</a:t>
            </a:r>
            <a:r>
              <a:rPr sz="1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Arial Black"/>
                <a:cs typeface="Arial Black"/>
              </a:rPr>
              <a:t>GREEN</a:t>
            </a:r>
            <a:r>
              <a:rPr sz="1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Arial Black"/>
                <a:cs typeface="Arial Black"/>
              </a:rPr>
              <a:t>CAMPUS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37856" y="4989957"/>
            <a:ext cx="13176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14" dirty="0">
                <a:solidFill>
                  <a:srgbClr val="FFFFFF"/>
                </a:solidFill>
                <a:latin typeface="Arial Black"/>
                <a:cs typeface="Arial Black"/>
              </a:rPr>
              <a:t>PENGUATAN</a:t>
            </a:r>
            <a:r>
              <a:rPr sz="11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110" dirty="0">
                <a:solidFill>
                  <a:srgbClr val="FFFFFF"/>
                </a:solidFill>
                <a:latin typeface="Arial Black"/>
                <a:cs typeface="Arial Black"/>
              </a:rPr>
              <a:t>PTKIS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33094" y="180529"/>
            <a:ext cx="10515600" cy="1325563"/>
          </a:xfrm>
          <a:prstGeom prst="rect">
            <a:avLst/>
          </a:prstGeom>
        </p:spPr>
        <p:txBody>
          <a:bodyPr vert="horz" wrap="square" lIns="0" tIns="521817" rIns="0" bIns="0" rtlCol="0">
            <a:spAutoFit/>
          </a:bodyPr>
          <a:lstStyle/>
          <a:p>
            <a:pPr marL="431101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PTKI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UNGGUL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BERDAYA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SAING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27911" y="1482852"/>
            <a:ext cx="9545955" cy="3200400"/>
            <a:chOff x="1327911" y="1482852"/>
            <a:chExt cx="9545955" cy="320040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27911" y="1819529"/>
              <a:ext cx="9545955" cy="28635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16936" y="1482852"/>
              <a:ext cx="6486906" cy="233705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4775962" y="2471786"/>
            <a:ext cx="26784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340"/>
              </a:lnSpc>
              <a:spcBef>
                <a:spcPts val="100"/>
              </a:spcBef>
            </a:pPr>
            <a:r>
              <a:rPr sz="4500" b="1" spc="-975" dirty="0">
                <a:solidFill>
                  <a:srgbClr val="FFFFFF"/>
                </a:solidFill>
                <a:latin typeface="Tahoma"/>
                <a:cs typeface="Tahoma"/>
              </a:rPr>
              <a:t>ASTA</a:t>
            </a:r>
            <a:r>
              <a:rPr sz="4500" b="1" spc="-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500" b="1" spc="-1090" dirty="0">
                <a:solidFill>
                  <a:srgbClr val="FFFFFF"/>
                </a:solidFill>
                <a:latin typeface="Tahoma"/>
                <a:cs typeface="Tahoma"/>
              </a:rPr>
              <a:t>PROTAS</a:t>
            </a:r>
            <a:endParaRPr sz="4500" dirty="0">
              <a:latin typeface="Tahoma"/>
              <a:cs typeface="Tahoma"/>
            </a:endParaRPr>
          </a:p>
          <a:p>
            <a:pPr marR="32384" algn="ctr">
              <a:lnSpc>
                <a:spcPts val="1620"/>
              </a:lnSpc>
            </a:pPr>
            <a:r>
              <a:rPr sz="1400" b="1" spc="-60" dirty="0">
                <a:solidFill>
                  <a:srgbClr val="FFFFFF"/>
                </a:solidFill>
                <a:latin typeface="Trebuchet MS"/>
                <a:cs typeface="Trebuchet MS"/>
              </a:rPr>
              <a:t>DIREKTORAT</a:t>
            </a:r>
            <a:r>
              <a:rPr sz="14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Trebuchet MS"/>
                <a:cs typeface="Trebuchet MS"/>
              </a:rPr>
              <a:t>PERGURUAN</a:t>
            </a:r>
            <a:r>
              <a:rPr sz="14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rebuchet MS"/>
                <a:cs typeface="Trebuchet MS"/>
              </a:rPr>
              <a:t>TINGGI</a:t>
            </a:r>
            <a:endParaRPr sz="1400" dirty="0">
              <a:latin typeface="Trebuchet MS"/>
              <a:cs typeface="Trebuchet MS"/>
            </a:endParaRPr>
          </a:p>
          <a:p>
            <a:pPr marR="32384" algn="ctr">
              <a:lnSpc>
                <a:spcPct val="100000"/>
              </a:lnSpc>
            </a:pPr>
            <a:r>
              <a:rPr sz="1400" b="1" spc="-25" dirty="0">
                <a:solidFill>
                  <a:srgbClr val="FFFFFF"/>
                </a:solidFill>
                <a:latin typeface="Trebuchet MS"/>
                <a:cs typeface="Trebuchet MS"/>
              </a:rPr>
              <a:t>KEAGAMAAN</a:t>
            </a:r>
            <a:r>
              <a:rPr sz="14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rebuchet MS"/>
                <a:cs typeface="Trebuchet MS"/>
              </a:rPr>
              <a:t>ISLAM</a:t>
            </a:r>
            <a:endParaRPr sz="1400" dirty="0">
              <a:latin typeface="Trebuchet MS"/>
              <a:cs typeface="Trebuchet MS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10411" y="2574455"/>
            <a:ext cx="3124581" cy="80666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319273" y="2810001"/>
            <a:ext cx="146113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0" dirty="0">
                <a:solidFill>
                  <a:srgbClr val="FFFFFF"/>
                </a:solidFill>
                <a:latin typeface="Arial Black"/>
                <a:cs typeface="Arial Black"/>
              </a:rPr>
              <a:t>PENINGKATAN</a:t>
            </a:r>
            <a:endParaRPr sz="11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100" spc="-120" dirty="0">
                <a:solidFill>
                  <a:srgbClr val="FFFFFF"/>
                </a:solidFill>
                <a:latin typeface="Arial Black"/>
                <a:cs typeface="Arial Black"/>
              </a:rPr>
              <a:t>AKREDITASI</a:t>
            </a:r>
            <a:r>
              <a:rPr sz="11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105" dirty="0">
                <a:solidFill>
                  <a:srgbClr val="FFFFFF"/>
                </a:solidFill>
                <a:latin typeface="Arial Black"/>
                <a:cs typeface="Arial Black"/>
              </a:rPr>
              <a:t>UNGGUL</a:t>
            </a:r>
            <a:endParaRPr sz="1100">
              <a:latin typeface="Arial Black"/>
              <a:cs typeface="Arial Black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32979" y="1733905"/>
            <a:ext cx="3802253" cy="698906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358008" y="2010282"/>
            <a:ext cx="150241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10" dirty="0">
                <a:solidFill>
                  <a:srgbClr val="FFFFFF"/>
                </a:solidFill>
                <a:latin typeface="Arial Black"/>
                <a:cs typeface="Arial Black"/>
              </a:rPr>
              <a:t>INTERNASIONALISASI</a:t>
            </a:r>
            <a:endParaRPr sz="1100">
              <a:latin typeface="Arial Black"/>
              <a:cs typeface="Arial Black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689088" y="1718462"/>
            <a:ext cx="3459606" cy="772642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8524493" y="1889506"/>
            <a:ext cx="130111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114" dirty="0">
                <a:solidFill>
                  <a:srgbClr val="FFFFFF"/>
                </a:solidFill>
                <a:latin typeface="Arial Black"/>
                <a:cs typeface="Arial Black"/>
              </a:rPr>
              <a:t>PENGUATAN</a:t>
            </a:r>
            <a:r>
              <a:rPr sz="11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140" dirty="0">
                <a:solidFill>
                  <a:srgbClr val="FFFFFF"/>
                </a:solidFill>
                <a:latin typeface="Arial Black"/>
                <a:cs typeface="Arial Black"/>
              </a:rPr>
              <a:t>RISET </a:t>
            </a:r>
            <a:r>
              <a:rPr sz="1100" spc="-65" dirty="0">
                <a:solidFill>
                  <a:srgbClr val="FFFFFF"/>
                </a:solidFill>
                <a:latin typeface="Arial Black"/>
                <a:cs typeface="Arial Black"/>
              </a:rPr>
              <a:t>DAN</a:t>
            </a:r>
            <a:r>
              <a:rPr sz="11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Arial Black"/>
                <a:cs typeface="Arial Black"/>
              </a:rPr>
              <a:t>INOVASI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748016" y="1868258"/>
            <a:ext cx="3430904" cy="2509520"/>
            <a:chOff x="7748016" y="1868258"/>
            <a:chExt cx="3430904" cy="2509520"/>
          </a:xfrm>
        </p:grpSpPr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51089" y="1868258"/>
              <a:ext cx="347560" cy="37252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298561" y="2676042"/>
              <a:ext cx="2879979" cy="72831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48016" y="2656319"/>
              <a:ext cx="696480" cy="71476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01356" y="2656319"/>
              <a:ext cx="696480" cy="71476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833868" y="2688462"/>
              <a:ext cx="582295" cy="600075"/>
            </a:xfrm>
            <a:custGeom>
              <a:avLst/>
              <a:gdLst/>
              <a:ahLst/>
              <a:cxnLst/>
              <a:rect l="l" t="t" r="r" b="b"/>
              <a:pathLst>
                <a:path w="582295" h="600075">
                  <a:moveTo>
                    <a:pt x="290956" y="0"/>
                  </a:moveTo>
                  <a:lnTo>
                    <a:pt x="243771" y="3924"/>
                  </a:lnTo>
                  <a:lnTo>
                    <a:pt x="199005" y="15286"/>
                  </a:lnTo>
                  <a:lnTo>
                    <a:pt x="157261" y="33470"/>
                  </a:lnTo>
                  <a:lnTo>
                    <a:pt x="119137" y="57859"/>
                  </a:lnTo>
                  <a:lnTo>
                    <a:pt x="85232" y="87836"/>
                  </a:lnTo>
                  <a:lnTo>
                    <a:pt x="56148" y="122785"/>
                  </a:lnTo>
                  <a:lnTo>
                    <a:pt x="32482" y="162090"/>
                  </a:lnTo>
                  <a:lnTo>
                    <a:pt x="14836" y="205134"/>
                  </a:lnTo>
                  <a:lnTo>
                    <a:pt x="3809" y="251301"/>
                  </a:lnTo>
                  <a:lnTo>
                    <a:pt x="0" y="299974"/>
                  </a:lnTo>
                  <a:lnTo>
                    <a:pt x="3809" y="348616"/>
                  </a:lnTo>
                  <a:lnTo>
                    <a:pt x="14836" y="394764"/>
                  </a:lnTo>
                  <a:lnTo>
                    <a:pt x="32482" y="437801"/>
                  </a:lnTo>
                  <a:lnTo>
                    <a:pt x="56148" y="477107"/>
                  </a:lnTo>
                  <a:lnTo>
                    <a:pt x="85232" y="512063"/>
                  </a:lnTo>
                  <a:lnTo>
                    <a:pt x="119137" y="542052"/>
                  </a:lnTo>
                  <a:lnTo>
                    <a:pt x="157261" y="566453"/>
                  </a:lnTo>
                  <a:lnTo>
                    <a:pt x="199005" y="584649"/>
                  </a:lnTo>
                  <a:lnTo>
                    <a:pt x="243771" y="596020"/>
                  </a:lnTo>
                  <a:lnTo>
                    <a:pt x="290956" y="599948"/>
                  </a:lnTo>
                  <a:lnTo>
                    <a:pt x="338142" y="596020"/>
                  </a:lnTo>
                  <a:lnTo>
                    <a:pt x="382908" y="584649"/>
                  </a:lnTo>
                  <a:lnTo>
                    <a:pt x="424652" y="566453"/>
                  </a:lnTo>
                  <a:lnTo>
                    <a:pt x="462776" y="542052"/>
                  </a:lnTo>
                  <a:lnTo>
                    <a:pt x="496681" y="512063"/>
                  </a:lnTo>
                  <a:lnTo>
                    <a:pt x="525765" y="477107"/>
                  </a:lnTo>
                  <a:lnTo>
                    <a:pt x="549431" y="437801"/>
                  </a:lnTo>
                  <a:lnTo>
                    <a:pt x="567077" y="394764"/>
                  </a:lnTo>
                  <a:lnTo>
                    <a:pt x="578104" y="348616"/>
                  </a:lnTo>
                  <a:lnTo>
                    <a:pt x="581913" y="299974"/>
                  </a:lnTo>
                  <a:lnTo>
                    <a:pt x="578104" y="251301"/>
                  </a:lnTo>
                  <a:lnTo>
                    <a:pt x="567077" y="205134"/>
                  </a:lnTo>
                  <a:lnTo>
                    <a:pt x="549431" y="162090"/>
                  </a:lnTo>
                  <a:lnTo>
                    <a:pt x="525765" y="122785"/>
                  </a:lnTo>
                  <a:lnTo>
                    <a:pt x="496681" y="87836"/>
                  </a:lnTo>
                  <a:lnTo>
                    <a:pt x="462776" y="57859"/>
                  </a:lnTo>
                  <a:lnTo>
                    <a:pt x="424652" y="33470"/>
                  </a:lnTo>
                  <a:lnTo>
                    <a:pt x="382908" y="15286"/>
                  </a:lnTo>
                  <a:lnTo>
                    <a:pt x="338142" y="3924"/>
                  </a:lnTo>
                  <a:lnTo>
                    <a:pt x="290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833868" y="2688462"/>
              <a:ext cx="582295" cy="600075"/>
            </a:xfrm>
            <a:custGeom>
              <a:avLst/>
              <a:gdLst/>
              <a:ahLst/>
              <a:cxnLst/>
              <a:rect l="l" t="t" r="r" b="b"/>
              <a:pathLst>
                <a:path w="582295" h="600075">
                  <a:moveTo>
                    <a:pt x="0" y="299974"/>
                  </a:moveTo>
                  <a:lnTo>
                    <a:pt x="3809" y="251301"/>
                  </a:lnTo>
                  <a:lnTo>
                    <a:pt x="14836" y="205134"/>
                  </a:lnTo>
                  <a:lnTo>
                    <a:pt x="32482" y="162090"/>
                  </a:lnTo>
                  <a:lnTo>
                    <a:pt x="56148" y="122785"/>
                  </a:lnTo>
                  <a:lnTo>
                    <a:pt x="85232" y="87836"/>
                  </a:lnTo>
                  <a:lnTo>
                    <a:pt x="119137" y="57859"/>
                  </a:lnTo>
                  <a:lnTo>
                    <a:pt x="157261" y="33470"/>
                  </a:lnTo>
                  <a:lnTo>
                    <a:pt x="199005" y="15286"/>
                  </a:lnTo>
                  <a:lnTo>
                    <a:pt x="243771" y="3924"/>
                  </a:lnTo>
                  <a:lnTo>
                    <a:pt x="290956" y="0"/>
                  </a:lnTo>
                  <a:lnTo>
                    <a:pt x="338142" y="3924"/>
                  </a:lnTo>
                  <a:lnTo>
                    <a:pt x="382908" y="15286"/>
                  </a:lnTo>
                  <a:lnTo>
                    <a:pt x="424652" y="33470"/>
                  </a:lnTo>
                  <a:lnTo>
                    <a:pt x="462776" y="57859"/>
                  </a:lnTo>
                  <a:lnTo>
                    <a:pt x="496681" y="87836"/>
                  </a:lnTo>
                  <a:lnTo>
                    <a:pt x="525765" y="122785"/>
                  </a:lnTo>
                  <a:lnTo>
                    <a:pt x="549431" y="162090"/>
                  </a:lnTo>
                  <a:lnTo>
                    <a:pt x="567077" y="205134"/>
                  </a:lnTo>
                  <a:lnTo>
                    <a:pt x="578104" y="251301"/>
                  </a:lnTo>
                  <a:lnTo>
                    <a:pt x="581913" y="299974"/>
                  </a:lnTo>
                  <a:lnTo>
                    <a:pt x="578104" y="348616"/>
                  </a:lnTo>
                  <a:lnTo>
                    <a:pt x="567077" y="394764"/>
                  </a:lnTo>
                  <a:lnTo>
                    <a:pt x="549431" y="437801"/>
                  </a:lnTo>
                  <a:lnTo>
                    <a:pt x="525765" y="477107"/>
                  </a:lnTo>
                  <a:lnTo>
                    <a:pt x="496681" y="512063"/>
                  </a:lnTo>
                  <a:lnTo>
                    <a:pt x="462776" y="542052"/>
                  </a:lnTo>
                  <a:lnTo>
                    <a:pt x="424652" y="566453"/>
                  </a:lnTo>
                  <a:lnTo>
                    <a:pt x="382908" y="584649"/>
                  </a:lnTo>
                  <a:lnTo>
                    <a:pt x="338142" y="596020"/>
                  </a:lnTo>
                  <a:lnTo>
                    <a:pt x="290956" y="599948"/>
                  </a:lnTo>
                  <a:lnTo>
                    <a:pt x="243771" y="596020"/>
                  </a:lnTo>
                  <a:lnTo>
                    <a:pt x="199005" y="584649"/>
                  </a:lnTo>
                  <a:lnTo>
                    <a:pt x="157261" y="566453"/>
                  </a:lnTo>
                  <a:lnTo>
                    <a:pt x="119137" y="542052"/>
                  </a:lnTo>
                  <a:lnTo>
                    <a:pt x="85232" y="512063"/>
                  </a:lnTo>
                  <a:lnTo>
                    <a:pt x="56148" y="477107"/>
                  </a:lnTo>
                  <a:lnTo>
                    <a:pt x="32482" y="437801"/>
                  </a:lnTo>
                  <a:lnTo>
                    <a:pt x="14836" y="394764"/>
                  </a:lnTo>
                  <a:lnTo>
                    <a:pt x="3809" y="348616"/>
                  </a:lnTo>
                  <a:lnTo>
                    <a:pt x="0" y="2999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72425" y="2777108"/>
              <a:ext cx="314959" cy="4572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835265" y="3596449"/>
              <a:ext cx="2970276" cy="780859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8516493" y="2856102"/>
            <a:ext cx="130111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114" dirty="0">
                <a:solidFill>
                  <a:srgbClr val="FFFFFF"/>
                </a:solidFill>
                <a:latin typeface="Arial Black"/>
                <a:cs typeface="Arial Black"/>
              </a:rPr>
              <a:t>PENGUATAN</a:t>
            </a:r>
            <a:r>
              <a:rPr sz="11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140" dirty="0">
                <a:solidFill>
                  <a:srgbClr val="FFFFFF"/>
                </a:solidFill>
                <a:latin typeface="Arial Black"/>
                <a:cs typeface="Arial Black"/>
              </a:rPr>
              <a:t>RISET </a:t>
            </a:r>
            <a:r>
              <a:rPr sz="1100" spc="-65" dirty="0">
                <a:solidFill>
                  <a:srgbClr val="FFFFFF"/>
                </a:solidFill>
                <a:latin typeface="Arial Black"/>
                <a:cs typeface="Arial Black"/>
              </a:rPr>
              <a:t>DAN</a:t>
            </a:r>
            <a:r>
              <a:rPr sz="11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Arial Black"/>
                <a:cs typeface="Arial Black"/>
              </a:rPr>
              <a:t>INOVASI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86902" y="3887470"/>
            <a:ext cx="14643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14" dirty="0">
                <a:solidFill>
                  <a:srgbClr val="FFFFFF"/>
                </a:solidFill>
                <a:latin typeface="Arial Black"/>
                <a:cs typeface="Arial Black"/>
              </a:rPr>
              <a:t>PENGUATAN</a:t>
            </a:r>
            <a:r>
              <a:rPr sz="11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Arial Black"/>
                <a:cs typeface="Arial Black"/>
              </a:rPr>
              <a:t>VOKASI</a:t>
            </a:r>
            <a:endParaRPr sz="1100">
              <a:latin typeface="Arial Black"/>
              <a:cs typeface="Arial Black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10411" y="3560851"/>
            <a:ext cx="3134867" cy="803376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2357120" y="3888740"/>
            <a:ext cx="11099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solidFill>
                  <a:srgbClr val="FFFFFF"/>
                </a:solidFill>
                <a:latin typeface="Arial Black"/>
                <a:cs typeface="Arial Black"/>
              </a:rPr>
              <a:t>EMPLOYABILITY</a:t>
            </a:r>
            <a:endParaRPr sz="1100">
              <a:latin typeface="Arial Black"/>
              <a:cs typeface="Arial Black"/>
            </a:endParaRPr>
          </a:p>
        </p:txBody>
      </p:sp>
      <p:pic>
        <p:nvPicPr>
          <p:cNvPr id="37" name="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0" y="6573904"/>
            <a:ext cx="12191999" cy="284093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91820" y="229643"/>
            <a:ext cx="482318" cy="45475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9627964" y="233222"/>
            <a:ext cx="272315" cy="352695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9951212" y="44246"/>
            <a:ext cx="1990725" cy="591185"/>
            <a:chOff x="10007727" y="55029"/>
            <a:chExt cx="1990725" cy="591185"/>
          </a:xfrm>
        </p:grpSpPr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007727" y="241401"/>
              <a:ext cx="1110970" cy="37429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082655" y="55029"/>
              <a:ext cx="915797" cy="5908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3BD5F7A-2CA1-9796-66F7-BE1F89E7A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050922"/>
            <a:ext cx="9029700" cy="1325563"/>
          </a:xfrm>
        </p:spPr>
        <p:txBody>
          <a:bodyPr>
            <a:noAutofit/>
          </a:bodyPr>
          <a:lstStyle/>
          <a:p>
            <a:r>
              <a:rPr lang="id-ID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UNGGULAN</a:t>
            </a:r>
            <a:br>
              <a:rPr lang="id-ID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UIN SUNAN GUNUNG DJATI BANDUNG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EB6BE99-B36B-0305-C10D-C559F42C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2505866"/>
            <a:ext cx="8653462" cy="3217862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ID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INTERNASIONALISASI KELEMBAGAAN</a:t>
            </a:r>
            <a:endParaRPr lang="en-ID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ID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TRANSFORMASI DIGITAL MENUJU </a:t>
            </a:r>
            <a:r>
              <a:rPr lang="en-ID" sz="24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 CAMPUS</a:t>
            </a:r>
            <a:endParaRPr lang="en-ID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ID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PENGUATAN MODERASI BERAGAMA DAN GENDER</a:t>
            </a:r>
            <a:endParaRPr lang="en-ID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ID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PENINGKATAN MUTU SDM DAN LULUSAN</a:t>
            </a:r>
            <a:endParaRPr lang="en-ID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ID" sz="24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 UNIVERSITY GOVERNANCE</a:t>
            </a:r>
            <a:endParaRPr lang="en-ID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200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BF8">
              <a:alpha val="85000"/>
            </a:srgbClr>
          </a:solidFill>
          <a:ln/>
        </p:spPr>
        <p:txBody>
          <a:bodyPr/>
          <a:lstStyle/>
          <a:p>
            <a:endParaRPr lang="id-ID"/>
          </a:p>
        </p:txBody>
      </p:sp>
      <p:sp>
        <p:nvSpPr>
          <p:cNvPr id="4" name="Text 1"/>
          <p:cNvSpPr/>
          <p:nvPr/>
        </p:nvSpPr>
        <p:spPr>
          <a:xfrm>
            <a:off x="661492" y="591741"/>
            <a:ext cx="7860109" cy="335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625"/>
              </a:lnSpc>
            </a:pPr>
            <a:r>
              <a:rPr lang="en-US" sz="2083" dirty="0">
                <a:solidFill>
                  <a:srgbClr val="233E32"/>
                </a:solidFill>
                <a:latin typeface="Abadi" panose="020B0604020104020204" pitchFamily="34" charset="0"/>
                <a:ea typeface="Alice" pitchFamily="34" charset="-122"/>
                <a:cs typeface="Alice" pitchFamily="34" charset="-120"/>
              </a:rPr>
              <a:t>Tantangan Strategis Perguruan Tinggi Agama di Era Transformasi</a:t>
            </a:r>
            <a:endParaRPr lang="en-US" sz="2083" dirty="0">
              <a:latin typeface="Abadi" panose="020B0604020104020204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61492" y="1032471"/>
            <a:ext cx="3576439" cy="1643459"/>
          </a:xfrm>
          <a:prstGeom prst="roundRect">
            <a:avLst>
              <a:gd name="adj" fmla="val 981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id-ID"/>
          </a:p>
        </p:txBody>
      </p:sp>
      <p:sp>
        <p:nvSpPr>
          <p:cNvPr id="6" name="Text 3"/>
          <p:cNvSpPr/>
          <p:nvPr/>
        </p:nvSpPr>
        <p:spPr>
          <a:xfrm>
            <a:off x="768945" y="1139924"/>
            <a:ext cx="171975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1042" dirty="0">
                <a:solidFill>
                  <a:srgbClr val="2C2821"/>
                </a:solidFill>
                <a:latin typeface="Abadi" panose="020B0604020104020204" pitchFamily="34" charset="0"/>
                <a:ea typeface="Alice" pitchFamily="34" charset="-122"/>
                <a:cs typeface="Alice" pitchFamily="34" charset="-120"/>
              </a:rPr>
              <a:t>Problem Relevansi Keilmuan</a:t>
            </a:r>
            <a:endParaRPr lang="en-US" sz="1042" dirty="0">
              <a:latin typeface="Abadi" panose="020B0604020104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68945" y="1349673"/>
            <a:ext cx="3361531" cy="42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Isu utama: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Dikotomi agama–sains belum sepenuhnya teratasi. Keilmuan agama sering dipersepsi normatif, kurang solutif terhadap persoalan riil (iklim, teknologi, ekonomi, konflik sosial).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68945" y="1817192"/>
            <a:ext cx="3361531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Dampak ke depan: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Lulusan kurang kompetitif di pasar global. PTA berisiko ditinggalkan generasi muda yang pragmatis dan digital.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68945" y="2142828"/>
            <a:ext cx="3361531" cy="42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Tantangan masa depan: </a:t>
            </a:r>
            <a:r>
              <a:rPr lang="en-US" sz="833" b="1" dirty="0">
                <a:solidFill>
                  <a:srgbClr val="000000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➡️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Transformasi ke keilmuan integratif–transdisipliner (ekoteologi, bioetika, AI ethics, ekonomi syariah berkelanjutan).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307781" y="1032471"/>
            <a:ext cx="3576439" cy="1643459"/>
          </a:xfrm>
          <a:prstGeom prst="roundRect">
            <a:avLst>
              <a:gd name="adj" fmla="val 981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id-ID"/>
          </a:p>
        </p:txBody>
      </p:sp>
      <p:sp>
        <p:nvSpPr>
          <p:cNvPr id="11" name="Text 8"/>
          <p:cNvSpPr/>
          <p:nvPr/>
        </p:nvSpPr>
        <p:spPr>
          <a:xfrm>
            <a:off x="4415234" y="1139924"/>
            <a:ext cx="2231232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1042" dirty="0">
                <a:solidFill>
                  <a:srgbClr val="2C2821"/>
                </a:solidFill>
                <a:latin typeface="Abadi" panose="020B0604020104020204" pitchFamily="34" charset="0"/>
                <a:ea typeface="Alice" pitchFamily="34" charset="-122"/>
                <a:cs typeface="Alice" pitchFamily="34" charset="-120"/>
              </a:rPr>
              <a:t>Problem Mutu dan Daya Saing Global</a:t>
            </a:r>
            <a:endParaRPr lang="en-US" sz="1042" dirty="0">
              <a:latin typeface="Abadi" panose="020B0604020104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415235" y="1349673"/>
            <a:ext cx="3361531" cy="42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Isu utama: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Keterbatasan publikasi internasional bereputasi. Kurikulum belum sepenuhnya future-oriented. Lemahnya research ecosystem dan knowledge production.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415235" y="1817192"/>
            <a:ext cx="3361531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Dampak: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Sulit masuk pemeringkatan global. PTA dipersepsi sebagai teaching university semata.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415235" y="2142828"/>
            <a:ext cx="3361531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Tantangan: </a:t>
            </a:r>
            <a:r>
              <a:rPr lang="en-US" sz="833" b="1" dirty="0">
                <a:solidFill>
                  <a:srgbClr val="000000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➡️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PTA harus beralih dari pengajaran tradisional ke universitas riset berbasis nilai.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7954070" y="1032471"/>
            <a:ext cx="3576439" cy="1643459"/>
          </a:xfrm>
          <a:prstGeom prst="roundRect">
            <a:avLst>
              <a:gd name="adj" fmla="val 981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id-ID"/>
          </a:p>
        </p:txBody>
      </p:sp>
      <p:sp>
        <p:nvSpPr>
          <p:cNvPr id="16" name="Text 13"/>
          <p:cNvSpPr/>
          <p:nvPr/>
        </p:nvSpPr>
        <p:spPr>
          <a:xfrm>
            <a:off x="8061524" y="1139924"/>
            <a:ext cx="2626221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1042" dirty="0">
                <a:solidFill>
                  <a:srgbClr val="2C2821"/>
                </a:solidFill>
                <a:latin typeface="Abadi" panose="020B0604020104020204" pitchFamily="34" charset="0"/>
                <a:ea typeface="Alice" pitchFamily="34" charset="-122"/>
                <a:cs typeface="Alice" pitchFamily="34" charset="-120"/>
              </a:rPr>
              <a:t>Problem Digitalisasi dan Disrupsi Teknologi</a:t>
            </a:r>
            <a:endParaRPr lang="en-US" sz="1042" dirty="0">
              <a:latin typeface="Abadi" panose="020B0604020104020204" pitchFamily="34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061524" y="1349673"/>
            <a:ext cx="3361531" cy="42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Isu utama: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Ketimpangan literasi digital dosen dan tenaga kependidikan. Model pembelajaran belum adaptif terhadap AI, big data, dan platform global.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8061524" y="1817192"/>
            <a:ext cx="3361531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Dampak: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PTA kalah bersaing dengan global online universities. Nilai-nilai agama berpotensi terpinggirkan dalam ruang digital.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8061524" y="2142828"/>
            <a:ext cx="3361531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Tantangan: </a:t>
            </a:r>
            <a:r>
              <a:rPr lang="en-US" sz="833" b="1" dirty="0">
                <a:solidFill>
                  <a:srgbClr val="000000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➡️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Integrasi etika keagamaan dalam ekosistem digital dan AI.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661492" y="2754511"/>
            <a:ext cx="3576439" cy="1385094"/>
          </a:xfrm>
          <a:prstGeom prst="roundRect">
            <a:avLst>
              <a:gd name="adj" fmla="val 1164"/>
            </a:avLst>
          </a:prstGeom>
          <a:solidFill>
            <a:srgbClr val="FCFBF8"/>
          </a:solidFill>
          <a:ln w="15240">
            <a:solidFill>
              <a:srgbClr val="D6D3CC"/>
            </a:solidFill>
            <a:prstDash val="solid"/>
          </a:ln>
        </p:spPr>
        <p:txBody>
          <a:bodyPr/>
          <a:lstStyle/>
          <a:p>
            <a:endParaRPr lang="id-ID"/>
          </a:p>
        </p:txBody>
      </p:sp>
      <p:sp>
        <p:nvSpPr>
          <p:cNvPr id="21" name="Text 18"/>
          <p:cNvSpPr/>
          <p:nvPr/>
        </p:nvSpPr>
        <p:spPr>
          <a:xfrm>
            <a:off x="781645" y="2874665"/>
            <a:ext cx="2489101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1042" dirty="0">
                <a:solidFill>
                  <a:srgbClr val="2C2821"/>
                </a:solidFill>
                <a:latin typeface="Abadi" panose="020B0604020104020204" pitchFamily="34" charset="0"/>
                <a:ea typeface="Alice" pitchFamily="34" charset="-122"/>
                <a:cs typeface="Alice" pitchFamily="34" charset="-120"/>
              </a:rPr>
              <a:t>Problem Ideologi dan Moderasi Beragama</a:t>
            </a:r>
            <a:endParaRPr lang="en-US" sz="1042" dirty="0">
              <a:latin typeface="Abadi" panose="020B0604020104020204" pitchFamily="34" charset="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781645" y="3084414"/>
            <a:ext cx="3336132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Isu utama: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PTA rawan menjadi arena kontestasi ideologi transnasional. Tantangan radikalisme vs liberalisme ekstrem.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781645" y="3410050"/>
            <a:ext cx="3336132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Dampak: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Delegitimasi peran PTA sebagai penjaga Islam wasathiyah. Potensi konflik internal kampus.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781645" y="3735685"/>
            <a:ext cx="3336132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Tantangan: </a:t>
            </a:r>
            <a:r>
              <a:rPr lang="en-US" sz="833" b="1" dirty="0">
                <a:solidFill>
                  <a:srgbClr val="000000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➡️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PTA sebagai pusat produksi wacana moderasi beragama berbasis akademik, bukan slogan.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4307781" y="2754511"/>
            <a:ext cx="3576439" cy="1385094"/>
          </a:xfrm>
          <a:prstGeom prst="roundRect">
            <a:avLst>
              <a:gd name="adj" fmla="val 1164"/>
            </a:avLst>
          </a:prstGeom>
          <a:solidFill>
            <a:srgbClr val="FCFBF8"/>
          </a:solidFill>
          <a:ln w="15240">
            <a:solidFill>
              <a:srgbClr val="D6D3CC"/>
            </a:solidFill>
            <a:prstDash val="solid"/>
          </a:ln>
        </p:spPr>
        <p:txBody>
          <a:bodyPr/>
          <a:lstStyle/>
          <a:p>
            <a:endParaRPr lang="id-ID"/>
          </a:p>
        </p:txBody>
      </p:sp>
      <p:sp>
        <p:nvSpPr>
          <p:cNvPr id="26" name="Text 23"/>
          <p:cNvSpPr/>
          <p:nvPr/>
        </p:nvSpPr>
        <p:spPr>
          <a:xfrm>
            <a:off x="4427935" y="2874665"/>
            <a:ext cx="2406154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1042" dirty="0">
                <a:solidFill>
                  <a:srgbClr val="2C2821"/>
                </a:solidFill>
                <a:latin typeface="Abadi" panose="020B0604020104020204" pitchFamily="34" charset="0"/>
                <a:ea typeface="Alice" pitchFamily="34" charset="-122"/>
                <a:cs typeface="Alice" pitchFamily="34" charset="-120"/>
              </a:rPr>
              <a:t>Problem Tata Kelola dan Kepemimpinan</a:t>
            </a:r>
            <a:endParaRPr lang="en-US" sz="1042" dirty="0">
              <a:latin typeface="Abadi" panose="020B0604020104020204" pitchFamily="34" charset="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4427934" y="3084414"/>
            <a:ext cx="3336132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Isu utama: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Birokrasi kaku dan kurang inovatif. Kepemimpinan belum sepenuhnya visioner dan adaptif.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4427934" y="3410050"/>
            <a:ext cx="3336132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Dampak: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Lambat merespons perubahan global. Gagal melakukan lompatan strategis (strategic leap).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4427934" y="3735685"/>
            <a:ext cx="3336132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Tantangan: </a:t>
            </a:r>
            <a:r>
              <a:rPr lang="en-US" sz="833" b="1" dirty="0">
                <a:solidFill>
                  <a:srgbClr val="000000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➡️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Kepemimpinan transformasional–kolaboratif, bukan administratif semata.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7954070" y="2754511"/>
            <a:ext cx="3576439" cy="1385094"/>
          </a:xfrm>
          <a:prstGeom prst="roundRect">
            <a:avLst>
              <a:gd name="adj" fmla="val 1164"/>
            </a:avLst>
          </a:prstGeom>
          <a:solidFill>
            <a:srgbClr val="FCFBF8"/>
          </a:solidFill>
          <a:ln w="15240">
            <a:solidFill>
              <a:srgbClr val="D6D3CC"/>
            </a:solidFill>
            <a:prstDash val="solid"/>
          </a:ln>
        </p:spPr>
        <p:txBody>
          <a:bodyPr/>
          <a:lstStyle/>
          <a:p>
            <a:endParaRPr lang="id-ID"/>
          </a:p>
        </p:txBody>
      </p:sp>
      <p:sp>
        <p:nvSpPr>
          <p:cNvPr id="31" name="Text 28"/>
          <p:cNvSpPr/>
          <p:nvPr/>
        </p:nvSpPr>
        <p:spPr>
          <a:xfrm>
            <a:off x="8074224" y="2874665"/>
            <a:ext cx="2840633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1042" dirty="0">
                <a:solidFill>
                  <a:srgbClr val="2C2821"/>
                </a:solidFill>
                <a:latin typeface="Abadi" panose="020B0604020104020204" pitchFamily="34" charset="0"/>
                <a:ea typeface="Alice" pitchFamily="34" charset="-122"/>
                <a:cs typeface="Alice" pitchFamily="34" charset="-120"/>
              </a:rPr>
              <a:t>Problem Pendanaan dan Kemandirian Ekonomi</a:t>
            </a:r>
            <a:endParaRPr lang="en-US" sz="1042" dirty="0">
              <a:latin typeface="Abadi" panose="020B0604020104020204" pitchFamily="34" charset="0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8074223" y="3084414"/>
            <a:ext cx="3336132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Isu utama: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Ketergantungan tinggi pada APBN/APBD. Unit usaha kampus belum produktif.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33" name="Text 30"/>
          <p:cNvSpPr/>
          <p:nvPr/>
        </p:nvSpPr>
        <p:spPr>
          <a:xfrm>
            <a:off x="8074223" y="3410050"/>
            <a:ext cx="3336132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Dampak: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Keterbatasan riset dan inovasi. Rentan terhadap perubahan kebijakan negara.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8074223" y="3735685"/>
            <a:ext cx="3336132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83"/>
              </a:lnSpc>
            </a:pP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Tantangan: </a:t>
            </a:r>
            <a:r>
              <a:rPr lang="en-US" sz="833" b="1" dirty="0">
                <a:solidFill>
                  <a:srgbClr val="000000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➡️</a:t>
            </a:r>
            <a:r>
              <a:rPr lang="en-US" sz="833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Pengembangan entrepreneurial university berbasis nilai keagamaan.</a:t>
            </a:r>
            <a:endParaRPr lang="en-US" sz="833" dirty="0">
              <a:latin typeface="Abadi" panose="020B0604020104020204" pitchFamily="34" charset="0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661492" y="4271852"/>
            <a:ext cx="10869018" cy="19744"/>
          </a:xfrm>
          <a:prstGeom prst="rect">
            <a:avLst/>
          </a:prstGeom>
          <a:solidFill>
            <a:srgbClr val="2C2821">
              <a:alpha val="50000"/>
            </a:srgbClr>
          </a:solidFill>
          <a:ln/>
        </p:spPr>
        <p:txBody>
          <a:bodyPr/>
          <a:lstStyle/>
          <a:p>
            <a:endParaRPr lang="id-ID"/>
          </a:p>
        </p:txBody>
      </p:sp>
      <p:sp>
        <p:nvSpPr>
          <p:cNvPr id="36" name="Text 33"/>
          <p:cNvSpPr/>
          <p:nvPr/>
        </p:nvSpPr>
        <p:spPr>
          <a:xfrm>
            <a:off x="661492" y="4396284"/>
            <a:ext cx="3613249" cy="268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667" dirty="0">
                <a:solidFill>
                  <a:srgbClr val="1B5F39"/>
                </a:solidFill>
                <a:latin typeface="Abadi" panose="020B0604020104020204" pitchFamily="34" charset="0"/>
                <a:ea typeface="Alice" pitchFamily="34" charset="-122"/>
                <a:cs typeface="Alice" pitchFamily="34" charset="-120"/>
              </a:rPr>
              <a:t>Problem Identitas PTA di Masa Depan</a:t>
            </a:r>
            <a:endParaRPr lang="en-US" sz="1667" dirty="0">
              <a:latin typeface="Abadi" panose="020B0604020104020204" pitchFamily="34" charset="0"/>
            </a:endParaRPr>
          </a:p>
        </p:txBody>
      </p:sp>
      <p:sp>
        <p:nvSpPr>
          <p:cNvPr id="37" name="Text 34"/>
          <p:cNvSpPr/>
          <p:nvPr/>
        </p:nvSpPr>
        <p:spPr>
          <a:xfrm>
            <a:off x="661492" y="4769744"/>
            <a:ext cx="10869018" cy="17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75"/>
              </a:lnSpc>
            </a:pPr>
            <a:r>
              <a:rPr lang="en-US" sz="1042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Isu utama (paling fundamental):</a:t>
            </a:r>
            <a:r>
              <a:rPr lang="en-US" sz="1042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Apakah PTA hanya akan menjadi penjaga tradisi keilmuan klasik, atau menjadi aktor strategis peradaban masa depan?</a:t>
            </a:r>
            <a:endParaRPr lang="en-US" sz="1042" dirty="0">
              <a:latin typeface="Abadi" panose="020B0604020104020204" pitchFamily="34" charset="0"/>
            </a:endParaRPr>
          </a:p>
        </p:txBody>
      </p:sp>
      <p:sp>
        <p:nvSpPr>
          <p:cNvPr id="38" name="Text 35"/>
          <p:cNvSpPr/>
          <p:nvPr/>
        </p:nvSpPr>
        <p:spPr>
          <a:xfrm>
            <a:off x="661492" y="5025629"/>
            <a:ext cx="10869018" cy="17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75"/>
              </a:lnSpc>
            </a:pPr>
            <a:r>
              <a:rPr lang="en-US" sz="1042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Taruhan besar:</a:t>
            </a:r>
            <a:r>
              <a:rPr lang="en-US" sz="1042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Identitas keilmuan, Legitimasi sosial, Kontribusi terhadap ketahanan nasional dan global ethics</a:t>
            </a:r>
            <a:endParaRPr lang="en-US" sz="1042" dirty="0">
              <a:latin typeface="Abadi" panose="020B0604020104020204" pitchFamily="34" charset="0"/>
            </a:endParaRPr>
          </a:p>
        </p:txBody>
      </p:sp>
      <p:sp>
        <p:nvSpPr>
          <p:cNvPr id="39" name="Shape 36"/>
          <p:cNvSpPr/>
          <p:nvPr/>
        </p:nvSpPr>
        <p:spPr>
          <a:xfrm>
            <a:off x="661492" y="5335180"/>
            <a:ext cx="10869018" cy="19744"/>
          </a:xfrm>
          <a:prstGeom prst="rect">
            <a:avLst/>
          </a:prstGeom>
          <a:solidFill>
            <a:srgbClr val="2C2821">
              <a:alpha val="50000"/>
            </a:srgbClr>
          </a:solidFill>
          <a:ln/>
        </p:spPr>
        <p:txBody>
          <a:bodyPr/>
          <a:lstStyle/>
          <a:p>
            <a:endParaRPr lang="id-ID"/>
          </a:p>
        </p:txBody>
      </p:sp>
      <p:sp>
        <p:nvSpPr>
          <p:cNvPr id="40" name="Text 37"/>
          <p:cNvSpPr/>
          <p:nvPr/>
        </p:nvSpPr>
        <p:spPr>
          <a:xfrm>
            <a:off x="661492" y="5459611"/>
            <a:ext cx="2150070" cy="268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667" dirty="0">
                <a:solidFill>
                  <a:srgbClr val="1B5F39"/>
                </a:solidFill>
                <a:latin typeface="Abadi" panose="020B0604020104020204" pitchFamily="34" charset="0"/>
                <a:ea typeface="Alice" pitchFamily="34" charset="-122"/>
                <a:cs typeface="Alice" pitchFamily="34" charset="-120"/>
              </a:rPr>
              <a:t>Sintesis Strategis</a:t>
            </a:r>
            <a:endParaRPr lang="en-US" sz="1667" dirty="0">
              <a:latin typeface="Abadi" panose="020B0604020104020204" pitchFamily="34" charset="0"/>
            </a:endParaRPr>
          </a:p>
        </p:txBody>
      </p:sp>
      <p:sp>
        <p:nvSpPr>
          <p:cNvPr id="41" name="Text 38"/>
          <p:cNvSpPr/>
          <p:nvPr/>
        </p:nvSpPr>
        <p:spPr>
          <a:xfrm>
            <a:off x="661492" y="5833071"/>
            <a:ext cx="10869018" cy="17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75"/>
              </a:lnSpc>
            </a:pPr>
            <a:r>
              <a:rPr lang="en-US" sz="1042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PTA masa depan menghadapi </a:t>
            </a:r>
            <a:r>
              <a:rPr lang="en-US" sz="1042" b="1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triple challenge</a:t>
            </a:r>
            <a:r>
              <a:rPr lang="en-US" sz="1042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: Disrupsi teknologi, Krisis global (iklim, moral, geopolitik), Perubahan karakter generasi</a:t>
            </a:r>
            <a:endParaRPr lang="en-US" sz="1042" dirty="0">
              <a:latin typeface="Abadi" panose="020B0604020104020204" pitchFamily="34" charset="0"/>
            </a:endParaRPr>
          </a:p>
        </p:txBody>
      </p:sp>
      <p:sp>
        <p:nvSpPr>
          <p:cNvPr id="42" name="Text 39"/>
          <p:cNvSpPr/>
          <p:nvPr/>
        </p:nvSpPr>
        <p:spPr>
          <a:xfrm>
            <a:off x="661492" y="6088956"/>
            <a:ext cx="10869018" cy="17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75"/>
              </a:lnSpc>
            </a:pPr>
            <a:r>
              <a:rPr lang="en-US" sz="1042" b="1" dirty="0">
                <a:solidFill>
                  <a:srgbClr val="000000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➡️</a:t>
            </a:r>
            <a:r>
              <a:rPr lang="en-US" sz="1042" dirty="0">
                <a:solidFill>
                  <a:srgbClr val="2C2821"/>
                </a:solidFill>
                <a:latin typeface="Abadi" panose="020B0604020104020204" pitchFamily="34" charset="0"/>
                <a:ea typeface="Lora" pitchFamily="34" charset="-122"/>
                <a:cs typeface="Lora" pitchFamily="34" charset="-120"/>
              </a:rPr>
              <a:t> Jawaban PTA bukan defensif, tetapi transformasional berbasis nilai transenden.</a:t>
            </a:r>
            <a:endParaRPr lang="en-US" sz="1042" dirty="0"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CE1EC-80CF-4153-A01A-24E2BD11A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0789"/>
            <a:ext cx="10515600" cy="552617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sz="11500" dirty="0"/>
          </a:p>
          <a:p>
            <a:pPr marL="0" indent="0" algn="ctr">
              <a:buNone/>
            </a:pPr>
            <a:r>
              <a:rPr lang="en-US" sz="11500" dirty="0"/>
              <a:t>SEKIAN &amp; TERIMA KASIH</a:t>
            </a:r>
            <a:endParaRPr lang="en-ID" sz="11500" dirty="0"/>
          </a:p>
        </p:txBody>
      </p:sp>
    </p:spTree>
    <p:extLst>
      <p:ext uri="{BB962C8B-B14F-4D97-AF65-F5344CB8AC3E}">
        <p14:creationId xmlns:p14="http://schemas.microsoft.com/office/powerpoint/2010/main" val="2997778325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4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1503</Words>
  <Application>Microsoft Macintosh PowerPoint</Application>
  <PresentationFormat>Layar Lebar</PresentationFormat>
  <Paragraphs>239</Paragraphs>
  <Slides>19</Slides>
  <Notes>2</Notes>
  <HiddenSlides>0</HiddenSlides>
  <MMClips>0</MMClips>
  <ScaleCrop>false</ScaleCrop>
  <HeadingPairs>
    <vt:vector size="6" baseType="variant">
      <vt:variant>
        <vt:lpstr>Font Dipakai</vt:lpstr>
      </vt:variant>
      <vt:variant>
        <vt:i4>13</vt:i4>
      </vt:variant>
      <vt:variant>
        <vt:lpstr>Tema</vt:lpstr>
      </vt:variant>
      <vt:variant>
        <vt:i4>4</vt:i4>
      </vt:variant>
      <vt:variant>
        <vt:lpstr>Judul Slide</vt:lpstr>
      </vt:variant>
      <vt:variant>
        <vt:i4>19</vt:i4>
      </vt:variant>
    </vt:vector>
  </HeadingPairs>
  <TitlesOfParts>
    <vt:vector size="36" baseType="lpstr">
      <vt:lpstr>Abadi</vt:lpstr>
      <vt:lpstr>Arial</vt:lpstr>
      <vt:lpstr>Arial Black</vt:lpstr>
      <vt:lpstr>Calibri</vt:lpstr>
      <vt:lpstr>Calibri Light</vt:lpstr>
      <vt:lpstr>Century Gothic</vt:lpstr>
      <vt:lpstr>Corbel</vt:lpstr>
      <vt:lpstr>Gill Sans MT</vt:lpstr>
      <vt:lpstr>Tahoma</vt:lpstr>
      <vt:lpstr>Times New Roman</vt:lpstr>
      <vt:lpstr>Trebuchet MS</vt:lpstr>
      <vt:lpstr>Wingdings</vt:lpstr>
      <vt:lpstr>Wingdings 3</vt:lpstr>
      <vt:lpstr>Office Theme</vt:lpstr>
      <vt:lpstr>Gallery</vt:lpstr>
      <vt:lpstr>Banded</vt:lpstr>
      <vt:lpstr>Ion</vt:lpstr>
      <vt:lpstr>Presentasi PowerPoint</vt:lpstr>
      <vt:lpstr>CAPAIAN KELEMBAGAAN</vt:lpstr>
      <vt:lpstr>PROGRAM STUDI BARU</vt:lpstr>
      <vt:lpstr>JUMLAH GURU BESAR</vt:lpstr>
      <vt:lpstr>KEMITRAAN</vt:lpstr>
      <vt:lpstr>Peningkatan Jumlah Program Studi (2023-2025)</vt:lpstr>
      <vt:lpstr>Perkembangan Peringkat Akreditasi Program Studi</vt:lpstr>
      <vt:lpstr>Perkembangan Peringkat Akreditasi Program Studi</vt:lpstr>
      <vt:lpstr>Perkembangan Peringkat Akreditasi Program Studi</vt:lpstr>
      <vt:lpstr>Presentasi PowerPoint</vt:lpstr>
      <vt:lpstr>Presentasi PowerPoint</vt:lpstr>
      <vt:lpstr>ARAH KEBIJAKAN</vt:lpstr>
      <vt:lpstr>Presentasi PowerPoint</vt:lpstr>
      <vt:lpstr>Presentasi PowerPoint</vt:lpstr>
      <vt:lpstr>Presentasi PowerPoint</vt:lpstr>
      <vt:lpstr>PTKI UNGGUL DAN BERDAYA SAING</vt:lpstr>
      <vt:lpstr>PROGRAM UNGGULAN UIN SUNAN GUNUNG DJATI BANDUNG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AMUDE</dc:creator>
  <cp:lastModifiedBy>ilham01</cp:lastModifiedBy>
  <cp:revision>7</cp:revision>
  <dcterms:created xsi:type="dcterms:W3CDTF">2026-01-13T07:19:52Z</dcterms:created>
  <dcterms:modified xsi:type="dcterms:W3CDTF">2026-01-21T03:29:02Z</dcterms:modified>
</cp:coreProperties>
</file>