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8" r:id="rId2"/>
    <p:sldId id="329" r:id="rId3"/>
    <p:sldId id="330" r:id="rId4"/>
    <p:sldId id="331" r:id="rId5"/>
    <p:sldId id="326" r:id="rId6"/>
    <p:sldId id="327" r:id="rId7"/>
    <p:sldId id="328" r:id="rId8"/>
    <p:sldId id="316" r:id="rId9"/>
    <p:sldId id="318" r:id="rId10"/>
    <p:sldId id="325" r:id="rId11"/>
    <p:sldId id="320" r:id="rId12"/>
    <p:sldId id="296" r:id="rId13"/>
    <p:sldId id="274" r:id="rId14"/>
    <p:sldId id="321" r:id="rId15"/>
    <p:sldId id="322" r:id="rId16"/>
    <p:sldId id="323" r:id="rId17"/>
    <p:sldId id="324" r:id="rId18"/>
    <p:sldId id="314" r:id="rId19"/>
    <p:sldId id="307" r:id="rId20"/>
    <p:sldId id="308" r:id="rId21"/>
    <p:sldId id="310" r:id="rId22"/>
    <p:sldId id="309" r:id="rId23"/>
    <p:sldId id="287" r:id="rId2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6B0AEDA2-32DB-41BB-A362-C7B26B436C11}">
          <p14:sldIdLst>
            <p14:sldId id="258"/>
            <p14:sldId id="329"/>
            <p14:sldId id="330"/>
            <p14:sldId id="331"/>
            <p14:sldId id="326"/>
            <p14:sldId id="327"/>
            <p14:sldId id="328"/>
            <p14:sldId id="316"/>
            <p14:sldId id="318"/>
            <p14:sldId id="325"/>
            <p14:sldId id="320"/>
            <p14:sldId id="296"/>
            <p14:sldId id="274"/>
            <p14:sldId id="321"/>
            <p14:sldId id="322"/>
            <p14:sldId id="323"/>
            <p14:sldId id="324"/>
            <p14:sldId id="314"/>
            <p14:sldId id="307"/>
            <p14:sldId id="308"/>
            <p14:sldId id="310"/>
            <p14:sldId id="309"/>
            <p14:sldId id="28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0000"/>
    <a:srgbClr val="66FF33"/>
    <a:srgbClr val="008000"/>
    <a:srgbClr val="FF00FF"/>
    <a:srgbClr val="336600"/>
    <a:srgbClr val="FFFF66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420" autoAdjust="0"/>
  </p:normalViewPr>
  <p:slideViewPr>
    <p:cSldViewPr>
      <p:cViewPr varScale="1">
        <p:scale>
          <a:sx n="71" d="100"/>
          <a:sy n="71" d="100"/>
        </p:scale>
        <p:origin x="135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6B7C1C-A10E-45EC-819F-1E5AA5D94678}" type="datetimeFigureOut">
              <a:rPr lang="id-ID" smtClean="0"/>
              <a:pPr/>
              <a:t>19/01/2026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105B2D-7BF5-4F9E-8BC6-084EF5947C8D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4052140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17C4D-0D89-4AE2-AF76-F01CFA4F3FC0}" type="slidenum">
              <a:rPr lang="id-ID" smtClean="0"/>
              <a:pPr/>
              <a:t>23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8453765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oleObject" Target="../embeddings/oleObject1.bin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87" name="Object 15"/>
          <p:cNvGraphicFramePr>
            <a:graphicFrameLocks noChangeAspect="1"/>
          </p:cNvGraphicFramePr>
          <p:nvPr/>
        </p:nvGraphicFramePr>
        <p:xfrm>
          <a:off x="44450" y="2393950"/>
          <a:ext cx="9077325" cy="1819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2" imgW="10209524" imgH="1815873" progId="">
                  <p:embed/>
                </p:oleObj>
              </mc:Choice>
              <mc:Fallback>
                <p:oleObj name="Image" r:id="rId2" imgW="10209524" imgH="1815873" progId="">
                  <p:embed/>
                  <p:pic>
                    <p:nvPicPr>
                      <p:cNvPr id="3087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450" y="2393950"/>
                        <a:ext cx="9077325" cy="1819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088" name="Group 16"/>
          <p:cNvGrpSpPr>
            <a:grpSpLocks/>
          </p:cNvGrpSpPr>
          <p:nvPr/>
        </p:nvGrpSpPr>
        <p:grpSpPr bwMode="auto">
          <a:xfrm>
            <a:off x="34925" y="4292600"/>
            <a:ext cx="9074150" cy="2520950"/>
            <a:chOff x="0" y="2640"/>
            <a:chExt cx="5760" cy="1680"/>
          </a:xfrm>
        </p:grpSpPr>
        <p:sp>
          <p:nvSpPr>
            <p:cNvPr id="3089" name="Rectangle 17"/>
            <p:cNvSpPr>
              <a:spLocks noChangeArrowheads="1"/>
            </p:cNvSpPr>
            <p:nvPr userDrawn="1"/>
          </p:nvSpPr>
          <p:spPr bwMode="gray">
            <a:xfrm>
              <a:off x="0" y="2640"/>
              <a:ext cx="5760" cy="1680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90" name="Rectangle 18"/>
            <p:cNvSpPr>
              <a:spLocks noChangeArrowheads="1"/>
            </p:cNvSpPr>
            <p:nvPr userDrawn="1"/>
          </p:nvSpPr>
          <p:spPr bwMode="gray">
            <a:xfrm>
              <a:off x="0" y="2640"/>
              <a:ext cx="5760" cy="96"/>
            </a:xfrm>
            <a:prstGeom prst="rect">
              <a:avLst/>
            </a:prstGeom>
            <a:gradFill rotWithShape="0">
              <a:gsLst>
                <a:gs pos="0">
                  <a:schemeClr val="bg2">
                    <a:gamma/>
                    <a:shade val="46275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091" name="Rectangle 19"/>
          <p:cNvSpPr>
            <a:spLocks noChangeArrowheads="1"/>
          </p:cNvSpPr>
          <p:nvPr/>
        </p:nvSpPr>
        <p:spPr bwMode="gray">
          <a:xfrm>
            <a:off x="34925" y="44450"/>
            <a:ext cx="9074150" cy="2282825"/>
          </a:xfrm>
          <a:prstGeom prst="rect">
            <a:avLst/>
          </a:prstGeom>
          <a:gradFill rotWithShape="0">
            <a:gsLst>
              <a:gs pos="0">
                <a:schemeClr val="tx1"/>
              </a:gs>
              <a:gs pos="100000">
                <a:schemeClr val="tx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092" name="Group 20"/>
          <p:cNvGrpSpPr>
            <a:grpSpLocks/>
          </p:cNvGrpSpPr>
          <p:nvPr/>
        </p:nvGrpSpPr>
        <p:grpSpPr bwMode="auto">
          <a:xfrm>
            <a:off x="-4763" y="0"/>
            <a:ext cx="9148763" cy="6856413"/>
            <a:chOff x="-3" y="0"/>
            <a:chExt cx="5763" cy="4319"/>
          </a:xfrm>
        </p:grpSpPr>
        <p:sp>
          <p:nvSpPr>
            <p:cNvPr id="3093" name="AutoShape 21"/>
            <p:cNvSpPr>
              <a:spLocks noChangeArrowheads="1"/>
            </p:cNvSpPr>
            <p:nvPr userDrawn="1"/>
          </p:nvSpPr>
          <p:spPr bwMode="gray">
            <a:xfrm>
              <a:off x="24" y="24"/>
              <a:ext cx="5712" cy="4272"/>
            </a:xfrm>
            <a:prstGeom prst="roundRect">
              <a:avLst>
                <a:gd name="adj" fmla="val 6227"/>
              </a:avLst>
            </a:prstGeom>
            <a:noFill/>
            <a:ln w="7620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94" name="Freeform 22"/>
            <p:cNvSpPr>
              <a:spLocks/>
            </p:cNvSpPr>
            <p:nvPr userDrawn="1"/>
          </p:nvSpPr>
          <p:spPr bwMode="gray">
            <a:xfrm>
              <a:off x="0" y="0"/>
              <a:ext cx="288" cy="288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0" y="384"/>
                </a:cxn>
                <a:cxn ang="0">
                  <a:pos x="96" y="192"/>
                </a:cxn>
                <a:cxn ang="0">
                  <a:pos x="192" y="48"/>
                </a:cxn>
                <a:cxn ang="0">
                  <a:pos x="336" y="0"/>
                </a:cxn>
                <a:cxn ang="0">
                  <a:pos x="0" y="0"/>
                </a:cxn>
              </a:cxnLst>
              <a:rect l="0" t="0" r="r" b="b"/>
              <a:pathLst>
                <a:path w="336" h="384">
                  <a:moveTo>
                    <a:pt x="0" y="48"/>
                  </a:moveTo>
                  <a:lnTo>
                    <a:pt x="0" y="384"/>
                  </a:lnTo>
                  <a:lnTo>
                    <a:pt x="96" y="192"/>
                  </a:lnTo>
                  <a:lnTo>
                    <a:pt x="192" y="48"/>
                  </a:lnTo>
                  <a:lnTo>
                    <a:pt x="336" y="0"/>
                  </a:lnTo>
                  <a:lnTo>
                    <a:pt x="0" y="0"/>
                  </a:lnTo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095" name="Freeform 23"/>
            <p:cNvSpPr>
              <a:spLocks/>
            </p:cNvSpPr>
            <p:nvPr userDrawn="1"/>
          </p:nvSpPr>
          <p:spPr bwMode="gray">
            <a:xfrm rot="-5408600">
              <a:off x="-50" y="4030"/>
              <a:ext cx="336" cy="242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0" y="384"/>
                </a:cxn>
                <a:cxn ang="0">
                  <a:pos x="96" y="192"/>
                </a:cxn>
                <a:cxn ang="0">
                  <a:pos x="192" y="48"/>
                </a:cxn>
                <a:cxn ang="0">
                  <a:pos x="336" y="0"/>
                </a:cxn>
                <a:cxn ang="0">
                  <a:pos x="0" y="0"/>
                </a:cxn>
              </a:cxnLst>
              <a:rect l="0" t="0" r="r" b="b"/>
              <a:pathLst>
                <a:path w="336" h="384">
                  <a:moveTo>
                    <a:pt x="0" y="48"/>
                  </a:moveTo>
                  <a:lnTo>
                    <a:pt x="0" y="384"/>
                  </a:lnTo>
                  <a:lnTo>
                    <a:pt x="96" y="192"/>
                  </a:lnTo>
                  <a:lnTo>
                    <a:pt x="192" y="48"/>
                  </a:lnTo>
                  <a:lnTo>
                    <a:pt x="336" y="0"/>
                  </a:lnTo>
                  <a:lnTo>
                    <a:pt x="0" y="0"/>
                  </a:lnTo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096" name="Freeform 24"/>
            <p:cNvSpPr>
              <a:spLocks/>
            </p:cNvSpPr>
            <p:nvPr userDrawn="1"/>
          </p:nvSpPr>
          <p:spPr bwMode="gray">
            <a:xfrm rot="10769190">
              <a:off x="5519" y="4031"/>
              <a:ext cx="232" cy="287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0" y="384"/>
                </a:cxn>
                <a:cxn ang="0">
                  <a:pos x="96" y="192"/>
                </a:cxn>
                <a:cxn ang="0">
                  <a:pos x="192" y="48"/>
                </a:cxn>
                <a:cxn ang="0">
                  <a:pos x="336" y="0"/>
                </a:cxn>
                <a:cxn ang="0">
                  <a:pos x="0" y="0"/>
                </a:cxn>
              </a:cxnLst>
              <a:rect l="0" t="0" r="r" b="b"/>
              <a:pathLst>
                <a:path w="336" h="384">
                  <a:moveTo>
                    <a:pt x="0" y="48"/>
                  </a:moveTo>
                  <a:lnTo>
                    <a:pt x="0" y="384"/>
                  </a:lnTo>
                  <a:lnTo>
                    <a:pt x="96" y="192"/>
                  </a:lnTo>
                  <a:lnTo>
                    <a:pt x="192" y="48"/>
                  </a:lnTo>
                  <a:lnTo>
                    <a:pt x="336" y="0"/>
                  </a:lnTo>
                  <a:lnTo>
                    <a:pt x="0" y="0"/>
                  </a:lnTo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097" name="Freeform 25"/>
            <p:cNvSpPr>
              <a:spLocks/>
            </p:cNvSpPr>
            <p:nvPr userDrawn="1"/>
          </p:nvSpPr>
          <p:spPr bwMode="gray">
            <a:xfrm rot="5400000">
              <a:off x="5472" y="0"/>
              <a:ext cx="288" cy="288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0" y="384"/>
                </a:cxn>
                <a:cxn ang="0">
                  <a:pos x="96" y="192"/>
                </a:cxn>
                <a:cxn ang="0">
                  <a:pos x="192" y="48"/>
                </a:cxn>
                <a:cxn ang="0">
                  <a:pos x="336" y="0"/>
                </a:cxn>
                <a:cxn ang="0">
                  <a:pos x="0" y="0"/>
                </a:cxn>
              </a:cxnLst>
              <a:rect l="0" t="0" r="r" b="b"/>
              <a:pathLst>
                <a:path w="336" h="384">
                  <a:moveTo>
                    <a:pt x="0" y="48"/>
                  </a:moveTo>
                  <a:lnTo>
                    <a:pt x="0" y="384"/>
                  </a:lnTo>
                  <a:lnTo>
                    <a:pt x="96" y="192"/>
                  </a:lnTo>
                  <a:lnTo>
                    <a:pt x="192" y="48"/>
                  </a:lnTo>
                  <a:lnTo>
                    <a:pt x="336" y="0"/>
                  </a:lnTo>
                  <a:lnTo>
                    <a:pt x="0" y="0"/>
                  </a:lnTo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 bwMode="ltGray">
          <a:xfrm>
            <a:off x="762000" y="990600"/>
            <a:ext cx="7772400" cy="1066800"/>
          </a:xfrm>
        </p:spPr>
        <p:txBody>
          <a:bodyPr/>
          <a:lstStyle>
            <a:lvl1pPr algn="ctr"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953000"/>
            <a:ext cx="6400800" cy="533400"/>
          </a:xfrm>
        </p:spPr>
        <p:txBody>
          <a:bodyPr/>
          <a:lstStyle>
            <a:lvl1pPr marL="0" indent="0" algn="ctr">
              <a:buFontTx/>
              <a:buNone/>
              <a:defRPr sz="28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5B86AA6B-AD91-4CC1-99A9-1343EE97FCB5}" type="slidenum">
              <a:rPr lang="en-US"/>
              <a:pPr/>
              <a:t>‹#›</a:t>
            </a:fld>
            <a:endParaRPr lang="en-US"/>
          </a:p>
        </p:txBody>
      </p:sp>
      <p:grpSp>
        <p:nvGrpSpPr>
          <p:cNvPr id="3098" name="Group 26"/>
          <p:cNvGrpSpPr>
            <a:grpSpLocks/>
          </p:cNvGrpSpPr>
          <p:nvPr/>
        </p:nvGrpSpPr>
        <p:grpSpPr bwMode="auto">
          <a:xfrm>
            <a:off x="2482850" y="2895600"/>
            <a:ext cx="2698750" cy="1041400"/>
            <a:chOff x="1610" y="1965"/>
            <a:chExt cx="1700" cy="656"/>
          </a:xfrm>
        </p:grpSpPr>
        <p:pic>
          <p:nvPicPr>
            <p:cNvPr id="3099" name="Picture 27" descr="Untitled-1 copy"/>
            <p:cNvPicPr>
              <a:picLocks noChangeAspect="1" noChangeArrowheads="1"/>
            </p:cNvPicPr>
            <p:nvPr userDrawn="1"/>
          </p:nvPicPr>
          <p:blipFill>
            <a:blip r:embed="rId4"/>
            <a:srcRect/>
            <a:stretch>
              <a:fillRect/>
            </a:stretch>
          </p:blipFill>
          <p:spPr bwMode="gray">
            <a:xfrm>
              <a:off x="2426" y="1965"/>
              <a:ext cx="590" cy="590"/>
            </a:xfrm>
            <a:prstGeom prst="rect">
              <a:avLst/>
            </a:prstGeom>
            <a:noFill/>
          </p:spPr>
        </p:pic>
        <p:pic>
          <p:nvPicPr>
            <p:cNvPr id="3100" name="Picture 28" descr="Untitled-1 copy"/>
            <p:cNvPicPr>
              <a:picLocks noChangeAspect="1" noChangeArrowheads="1"/>
            </p:cNvPicPr>
            <p:nvPr userDrawn="1"/>
          </p:nvPicPr>
          <p:blipFill>
            <a:blip r:embed="rId5"/>
            <a:srcRect/>
            <a:stretch>
              <a:fillRect/>
            </a:stretch>
          </p:blipFill>
          <p:spPr bwMode="gray">
            <a:xfrm>
              <a:off x="3061" y="2372"/>
              <a:ext cx="249" cy="249"/>
            </a:xfrm>
            <a:prstGeom prst="rect">
              <a:avLst/>
            </a:prstGeom>
            <a:noFill/>
          </p:spPr>
        </p:pic>
        <p:pic>
          <p:nvPicPr>
            <p:cNvPr id="3101" name="Picture 29" descr="Untitled-1 copy"/>
            <p:cNvPicPr>
              <a:picLocks noChangeAspect="1" noChangeArrowheads="1"/>
            </p:cNvPicPr>
            <p:nvPr userDrawn="1"/>
          </p:nvPicPr>
          <p:blipFill>
            <a:blip r:embed="rId4"/>
            <a:srcRect/>
            <a:stretch>
              <a:fillRect/>
            </a:stretch>
          </p:blipFill>
          <p:spPr bwMode="gray">
            <a:xfrm>
              <a:off x="1610" y="2237"/>
              <a:ext cx="363" cy="363"/>
            </a:xfrm>
            <a:prstGeom prst="rect">
              <a:avLst/>
            </a:prstGeom>
            <a:noFill/>
          </p:spPr>
        </p:pic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E682EC-B2E1-4D6D-A8AD-4E2E91BA25C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9021AA-F7F5-4A53-BB03-121FEB74696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47800"/>
            <a:ext cx="4038600" cy="49498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47800"/>
            <a:ext cx="4038600" cy="49498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C42FA0-1F3C-4D80-A5BE-B61AAF31736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D46CBC-A97F-40B1-9D2B-B5D08EE0BAA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6DDD65-6149-487C-8EF4-28A1D7FF7DE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892762-4930-4852-A6F4-C8AC1B63552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70760E-61B8-451A-B69A-F0384D7F94D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65A477D-0583-4D73-BC74-57494396342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6312C04-8150-4C9F-8EEC-1F93581A348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612298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612298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22C11A-46F9-491F-AC33-910A4F5C83D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274638"/>
            <a:ext cx="6629400" cy="8683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447800"/>
            <a:ext cx="8229600" cy="4949825"/>
          </a:xfrm>
        </p:spPr>
        <p:txBody>
          <a:bodyPr/>
          <a:lstStyle/>
          <a:p>
            <a:r>
              <a:rPr lang="en-US"/>
              <a:t>Click icon to add table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77000"/>
            <a:ext cx="2133600" cy="244475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477000"/>
            <a:ext cx="2895600" cy="244475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477000"/>
            <a:ext cx="2133600" cy="244475"/>
          </a:xfrm>
        </p:spPr>
        <p:txBody>
          <a:bodyPr/>
          <a:lstStyle>
            <a:lvl1pPr>
              <a:defRPr/>
            </a:lvl1pPr>
          </a:lstStyle>
          <a:p>
            <a:fld id="{8751C5B8-5026-44E7-9494-27331E4C089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1">
                <a:gamma/>
                <a:tint val="39216"/>
                <a:invGamma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5" name="Group 11"/>
          <p:cNvGrpSpPr>
            <a:grpSpLocks/>
          </p:cNvGrpSpPr>
          <p:nvPr/>
        </p:nvGrpSpPr>
        <p:grpSpPr bwMode="auto">
          <a:xfrm>
            <a:off x="0" y="285750"/>
            <a:ext cx="9156700" cy="911225"/>
            <a:chOff x="-1" y="196"/>
            <a:chExt cx="5768" cy="635"/>
          </a:xfrm>
        </p:grpSpPr>
        <p:sp>
          <p:nvSpPr>
            <p:cNvPr id="1036" name="Rectangle 12"/>
            <p:cNvSpPr>
              <a:spLocks noChangeArrowheads="1"/>
            </p:cNvSpPr>
            <p:nvPr userDrawn="1"/>
          </p:nvSpPr>
          <p:spPr bwMode="gray">
            <a:xfrm>
              <a:off x="1" y="196"/>
              <a:ext cx="5766" cy="635"/>
            </a:xfrm>
            <a:prstGeom prst="rect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tx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7" name="Freeform 13"/>
            <p:cNvSpPr>
              <a:spLocks/>
            </p:cNvSpPr>
            <p:nvPr userDrawn="1"/>
          </p:nvSpPr>
          <p:spPr bwMode="gray">
            <a:xfrm flipH="1" flipV="1">
              <a:off x="2265" y="196"/>
              <a:ext cx="3497" cy="226"/>
            </a:xfrm>
            <a:custGeom>
              <a:avLst/>
              <a:gdLst/>
              <a:ahLst/>
              <a:cxnLst>
                <a:cxn ang="0">
                  <a:pos x="45" y="590"/>
                </a:cxn>
                <a:cxn ang="0">
                  <a:pos x="1497" y="590"/>
                </a:cxn>
                <a:cxn ang="0">
                  <a:pos x="0" y="0"/>
                </a:cxn>
                <a:cxn ang="0">
                  <a:pos x="0" y="590"/>
                </a:cxn>
              </a:cxnLst>
              <a:rect l="0" t="0" r="r" b="b"/>
              <a:pathLst>
                <a:path w="1497" h="590">
                  <a:moveTo>
                    <a:pt x="45" y="590"/>
                  </a:moveTo>
                  <a:lnTo>
                    <a:pt x="1497" y="590"/>
                  </a:lnTo>
                  <a:lnTo>
                    <a:pt x="0" y="0"/>
                  </a:lnTo>
                  <a:lnTo>
                    <a:pt x="0" y="590"/>
                  </a:lnTo>
                </a:path>
              </a:pathLst>
            </a:custGeom>
            <a:gradFill rotWithShape="1">
              <a:gsLst>
                <a:gs pos="0">
                  <a:schemeClr val="tx1"/>
                </a:gs>
                <a:gs pos="100000">
                  <a:schemeClr val="tx1">
                    <a:gamma/>
                    <a:shade val="46275"/>
                    <a:invGamma/>
                  </a:schemeClr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038" name="Freeform 14"/>
            <p:cNvSpPr>
              <a:spLocks/>
            </p:cNvSpPr>
            <p:nvPr userDrawn="1"/>
          </p:nvSpPr>
          <p:spPr bwMode="gray">
            <a:xfrm>
              <a:off x="-1" y="513"/>
              <a:ext cx="3702" cy="311"/>
            </a:xfrm>
            <a:custGeom>
              <a:avLst/>
              <a:gdLst/>
              <a:ahLst/>
              <a:cxnLst>
                <a:cxn ang="0">
                  <a:pos x="45" y="590"/>
                </a:cxn>
                <a:cxn ang="0">
                  <a:pos x="1497" y="590"/>
                </a:cxn>
                <a:cxn ang="0">
                  <a:pos x="0" y="0"/>
                </a:cxn>
                <a:cxn ang="0">
                  <a:pos x="0" y="590"/>
                </a:cxn>
              </a:cxnLst>
              <a:rect l="0" t="0" r="r" b="b"/>
              <a:pathLst>
                <a:path w="1497" h="590">
                  <a:moveTo>
                    <a:pt x="45" y="590"/>
                  </a:moveTo>
                  <a:lnTo>
                    <a:pt x="1497" y="590"/>
                  </a:lnTo>
                  <a:lnTo>
                    <a:pt x="0" y="0"/>
                  </a:lnTo>
                  <a:lnTo>
                    <a:pt x="0" y="590"/>
                  </a:lnTo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39" name="Rectangle 15"/>
          <p:cNvSpPr>
            <a:spLocks noChangeArrowheads="1"/>
          </p:cNvSpPr>
          <p:nvPr/>
        </p:nvSpPr>
        <p:spPr bwMode="gray">
          <a:xfrm>
            <a:off x="1588" y="0"/>
            <a:ext cx="9144000" cy="241300"/>
          </a:xfrm>
          <a:prstGeom prst="rect">
            <a:avLst/>
          </a:prstGeom>
          <a:gradFill rotWithShape="0">
            <a:gsLst>
              <a:gs pos="0">
                <a:schemeClr val="tx1"/>
              </a:gs>
              <a:gs pos="100000">
                <a:schemeClr val="tx1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40" name="Rectangle 16"/>
          <p:cNvSpPr>
            <a:spLocks noChangeArrowheads="1"/>
          </p:cNvSpPr>
          <p:nvPr/>
        </p:nvSpPr>
        <p:spPr bwMode="gray">
          <a:xfrm>
            <a:off x="12700" y="1235075"/>
            <a:ext cx="9132888" cy="158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2">
                  <a:gamma/>
                  <a:tint val="0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1041" name="Picture 17" descr="Untitled-1 copy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gray">
          <a:xfrm>
            <a:off x="252413" y="382588"/>
            <a:ext cx="720725" cy="720725"/>
          </a:xfrm>
          <a:prstGeom prst="rect">
            <a:avLst/>
          </a:prstGeom>
          <a:noFill/>
        </p:spPr>
      </p:pic>
      <p:pic>
        <p:nvPicPr>
          <p:cNvPr id="1042" name="Picture 18" descr="Untitled-1 copy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gray">
          <a:xfrm>
            <a:off x="973138" y="765175"/>
            <a:ext cx="358775" cy="358775"/>
          </a:xfrm>
          <a:prstGeom prst="rect">
            <a:avLst/>
          </a:prstGeom>
          <a:noFill/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gray">
          <a:xfrm>
            <a:off x="1676400" y="274638"/>
            <a:ext cx="6629400" cy="868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447800"/>
            <a:ext cx="8229600" cy="494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477000"/>
            <a:ext cx="2133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77000"/>
            <a:ext cx="2895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77000"/>
            <a:ext cx="2133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DACBB859-BA83-40B7-9C20-793162A9DE53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899034" y="699654"/>
            <a:ext cx="7391424" cy="1066800"/>
          </a:xfrm>
        </p:spPr>
        <p:txBody>
          <a:bodyPr/>
          <a:lstStyle/>
          <a:p>
            <a:r>
              <a:rPr lang="en-US" sz="3200" b="1" dirty="0"/>
              <a:t>TUGAS POKOK DAN FUNGSI BIRO AUPK DALAM MEWUJUDKAN </a:t>
            </a:r>
            <a:r>
              <a:rPr lang="en-US" sz="3200" b="1"/>
              <a:t>VISI DAN MISI UIN </a:t>
            </a:r>
            <a:r>
              <a:rPr lang="en-US" sz="3200" b="1" dirty="0"/>
              <a:t>SUNAN GUNUNG DJATI BANDUNG</a:t>
            </a:r>
          </a:p>
        </p:txBody>
      </p:sp>
      <p:sp>
        <p:nvSpPr>
          <p:cNvPr id="4" name="Rectangle 5"/>
          <p:cNvSpPr txBox="1">
            <a:spLocks noChangeArrowheads="1"/>
          </p:cNvSpPr>
          <p:nvPr/>
        </p:nvSpPr>
        <p:spPr bwMode="auto">
          <a:xfrm>
            <a:off x="2228155" y="6193606"/>
            <a:ext cx="4975721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>
              <a:spcBef>
                <a:spcPct val="20000"/>
              </a:spcBef>
              <a:defRPr/>
            </a:pPr>
            <a:r>
              <a:rPr lang="en-GB" noProof="1">
                <a:solidFill>
                  <a:srgbClr val="000000"/>
                </a:solidFill>
              </a:rPr>
              <a:t>Bandung, 21 Janauari 2026</a:t>
            </a:r>
            <a:endParaRPr kumimoji="0" lang="en-GB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12290" name="AutoShape 2" descr="Hasil gambar untuk Reformasi Birokrasi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12292" name="AutoShape 4" descr="Hasil gambar untuk Reformasi Birokrasi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899034" y="4509120"/>
            <a:ext cx="7391424" cy="1296144"/>
          </a:xfrm>
        </p:spPr>
        <p:txBody>
          <a:bodyPr/>
          <a:lstStyle/>
          <a:p>
            <a:r>
              <a:rPr lang="pt-BR" sz="1800" b="1" dirty="0"/>
              <a:t>Oleh:</a:t>
            </a:r>
            <a:br>
              <a:rPr lang="pt-BR" sz="1800" b="1" dirty="0"/>
            </a:br>
            <a:r>
              <a:rPr lang="pt-BR" sz="1800" b="1" dirty="0"/>
              <a:t>Drs. H. Ajam Mustajam, M.Si.</a:t>
            </a:r>
          </a:p>
          <a:p>
            <a:r>
              <a:rPr lang="pt-BR" sz="1800" b="1" dirty="0"/>
              <a:t>(Kepala Biro Administrasi Umum, Perencanaan, dan Keuangan)</a:t>
            </a:r>
            <a:endParaRPr lang="en-US" sz="1200" b="1" dirty="0">
              <a:solidFill>
                <a:srgbClr val="FF0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5496" y="2420888"/>
            <a:ext cx="9001000" cy="1944216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5821" y="2422395"/>
            <a:ext cx="3237850" cy="194270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D7BE4EA-1166-4D4F-F77F-F67C791C15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229" y="2492896"/>
            <a:ext cx="1251440" cy="1800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820D7B-C816-A556-3B50-B8C8B1966B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8 Program </a:t>
            </a:r>
            <a:r>
              <a:rPr lang="en-US" sz="3600" dirty="0" err="1"/>
              <a:t>Prioritas</a:t>
            </a:r>
            <a:r>
              <a:rPr lang="en-US" sz="3600" dirty="0"/>
              <a:t> </a:t>
            </a:r>
            <a:r>
              <a:rPr lang="en-US" sz="3600" dirty="0" err="1"/>
              <a:t>Kemenag</a:t>
            </a:r>
            <a:r>
              <a:rPr lang="en-US" sz="3600" dirty="0"/>
              <a:t>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FA036D-B85F-E05A-7514-2D6E7B8227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sz="2800" dirty="0" err="1"/>
              <a:t>Meningkatkan</a:t>
            </a:r>
            <a:r>
              <a:rPr lang="en-US" sz="2800" dirty="0"/>
              <a:t> </a:t>
            </a:r>
            <a:r>
              <a:rPr lang="en-US" sz="2800" dirty="0" err="1"/>
              <a:t>Kerukunan</a:t>
            </a:r>
            <a:r>
              <a:rPr lang="en-US" sz="2800" dirty="0"/>
              <a:t> dan Cinta </a:t>
            </a:r>
            <a:r>
              <a:rPr lang="en-US" sz="2800" dirty="0" err="1"/>
              <a:t>Kemanusiaan</a:t>
            </a:r>
            <a:endParaRPr lang="en-US" sz="2800" dirty="0"/>
          </a:p>
          <a:p>
            <a:pPr algn="just"/>
            <a:r>
              <a:rPr lang="en-US" sz="2800" dirty="0" err="1"/>
              <a:t>Penguatan</a:t>
            </a:r>
            <a:r>
              <a:rPr lang="en-US" sz="2800" dirty="0"/>
              <a:t> </a:t>
            </a:r>
            <a:r>
              <a:rPr lang="en-US" sz="2800" dirty="0" err="1"/>
              <a:t>Ekoteologi</a:t>
            </a:r>
            <a:endParaRPr lang="en-US" sz="2800" dirty="0"/>
          </a:p>
          <a:p>
            <a:pPr algn="just"/>
            <a:r>
              <a:rPr lang="en-US" sz="2800" dirty="0" err="1"/>
              <a:t>Layanan</a:t>
            </a:r>
            <a:r>
              <a:rPr lang="en-US" sz="2800" dirty="0"/>
              <a:t> </a:t>
            </a:r>
            <a:r>
              <a:rPr lang="en-US" sz="2800" dirty="0" err="1"/>
              <a:t>Keagamaan</a:t>
            </a:r>
            <a:r>
              <a:rPr lang="en-US" sz="2800" dirty="0"/>
              <a:t> </a:t>
            </a:r>
            <a:r>
              <a:rPr lang="en-US" sz="2800" dirty="0" err="1"/>
              <a:t>Berdampak</a:t>
            </a:r>
            <a:endParaRPr lang="en-US" sz="2800" dirty="0"/>
          </a:p>
          <a:p>
            <a:pPr algn="just"/>
            <a:r>
              <a:rPr lang="en-US" sz="2800" dirty="0" err="1"/>
              <a:t>Mewujudkan</a:t>
            </a:r>
            <a:r>
              <a:rPr lang="en-US" sz="2800" dirty="0"/>
              <a:t> Pendidikan </a:t>
            </a:r>
            <a:r>
              <a:rPr lang="en-US" sz="2800" dirty="0" err="1"/>
              <a:t>Unggul</a:t>
            </a:r>
            <a:r>
              <a:rPr lang="en-US" sz="2800" dirty="0"/>
              <a:t>, Ramah, dan </a:t>
            </a:r>
            <a:r>
              <a:rPr lang="en-US" sz="2800" dirty="0" err="1"/>
              <a:t>Terintegrasi</a:t>
            </a:r>
            <a:endParaRPr lang="en-US" sz="2800" dirty="0"/>
          </a:p>
          <a:p>
            <a:pPr algn="just"/>
            <a:r>
              <a:rPr lang="en-US" sz="2800" dirty="0" err="1"/>
              <a:t>Pemberdayaan</a:t>
            </a:r>
            <a:r>
              <a:rPr lang="en-US" sz="2800" dirty="0"/>
              <a:t> </a:t>
            </a:r>
            <a:r>
              <a:rPr lang="en-US" sz="2800" dirty="0" err="1"/>
              <a:t>Pesantren</a:t>
            </a:r>
            <a:endParaRPr lang="en-US" sz="2800" dirty="0"/>
          </a:p>
          <a:p>
            <a:pPr algn="just"/>
            <a:r>
              <a:rPr lang="en-US" sz="2800" dirty="0" err="1"/>
              <a:t>Pemberdayaan</a:t>
            </a:r>
            <a:r>
              <a:rPr lang="en-US" sz="2800" dirty="0"/>
              <a:t> Ekonomi </a:t>
            </a:r>
            <a:r>
              <a:rPr lang="en-US" sz="2800" dirty="0" err="1"/>
              <a:t>Umat</a:t>
            </a:r>
            <a:endParaRPr lang="en-US" sz="2800" dirty="0"/>
          </a:p>
          <a:p>
            <a:pPr algn="just"/>
            <a:r>
              <a:rPr lang="en-US" sz="2800" dirty="0" err="1"/>
              <a:t>Sukses</a:t>
            </a:r>
            <a:r>
              <a:rPr lang="en-US" sz="2800" dirty="0"/>
              <a:t> Haji</a:t>
            </a:r>
          </a:p>
          <a:p>
            <a:pPr algn="just"/>
            <a:r>
              <a:rPr lang="en-US" sz="2800" dirty="0" err="1"/>
              <a:t>Digitalisasi</a:t>
            </a:r>
            <a:r>
              <a:rPr lang="en-US" sz="2800" dirty="0"/>
              <a:t> Tata Kelola. </a:t>
            </a:r>
          </a:p>
        </p:txBody>
      </p:sp>
    </p:spTree>
    <p:extLst>
      <p:ext uri="{BB962C8B-B14F-4D97-AF65-F5344CB8AC3E}">
        <p14:creationId xmlns:p14="http://schemas.microsoft.com/office/powerpoint/2010/main" val="5008737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B3A7D7-088B-CD27-46A9-49444FFE86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800" dirty="0"/>
              <a:t>VISI UIN SGD BANDUNG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8F0DCA-932C-190A-91D6-38ED147472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sv-SE" dirty="0"/>
              <a:t>“Menjadi Universitas Islam yang Unggul, Kompetitif, dan Inovatif berbasis Rahmatan lil Alamin di Asia Tenggara Tahun 2029”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68584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014BE1-67DC-7183-B4B3-4F1419F01B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MISI UIN SGD BANDUNG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B3F460-FFDD-F35A-FABF-08FC1C5F33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sz="2300" dirty="0" err="1"/>
              <a:t>Menyelenggarakan</a:t>
            </a:r>
            <a:r>
              <a:rPr lang="en-US" sz="2300" dirty="0"/>
              <a:t> </a:t>
            </a:r>
            <a:r>
              <a:rPr lang="en-US" sz="2300" dirty="0" err="1"/>
              <a:t>layanan</a:t>
            </a:r>
            <a:r>
              <a:rPr lang="en-US" sz="2300" dirty="0"/>
              <a:t> </a:t>
            </a:r>
            <a:r>
              <a:rPr lang="en-US" sz="2300" dirty="0" err="1"/>
              <a:t>pendidikan</a:t>
            </a:r>
            <a:r>
              <a:rPr lang="en-US" sz="2300" dirty="0"/>
              <a:t> yang </a:t>
            </a:r>
            <a:r>
              <a:rPr lang="en-US" sz="2300" dirty="0" err="1"/>
              <a:t>berkualitas</a:t>
            </a:r>
            <a:r>
              <a:rPr lang="en-US" sz="2300" dirty="0"/>
              <a:t>, </a:t>
            </a:r>
            <a:r>
              <a:rPr lang="en-US" sz="2300" dirty="0" err="1"/>
              <a:t>berkeadilan</a:t>
            </a:r>
            <a:r>
              <a:rPr lang="en-US" sz="2300" dirty="0"/>
              <a:t>, dan </a:t>
            </a:r>
            <a:r>
              <a:rPr lang="en-US" sz="2300" dirty="0" err="1"/>
              <a:t>berdaya</a:t>
            </a:r>
            <a:r>
              <a:rPr lang="en-US" sz="2300" dirty="0"/>
              <a:t> </a:t>
            </a:r>
            <a:r>
              <a:rPr lang="en-US" sz="2300" dirty="0" err="1"/>
              <a:t>saing</a:t>
            </a:r>
            <a:r>
              <a:rPr lang="en-US" sz="2300" dirty="0"/>
              <a:t> global;</a:t>
            </a:r>
          </a:p>
          <a:p>
            <a:pPr algn="just"/>
            <a:r>
              <a:rPr lang="en-US" sz="2300" dirty="0" err="1"/>
              <a:t>Menyelenggarakan</a:t>
            </a:r>
            <a:r>
              <a:rPr lang="en-US" sz="2300" dirty="0"/>
              <a:t> </a:t>
            </a:r>
            <a:r>
              <a:rPr lang="en-US" sz="2300" dirty="0" err="1"/>
              <a:t>penelitian</a:t>
            </a:r>
            <a:r>
              <a:rPr lang="en-US" sz="2300" dirty="0"/>
              <a:t> yang </a:t>
            </a:r>
            <a:r>
              <a:rPr lang="en-US" sz="2300" dirty="0" err="1"/>
              <a:t>fokus</a:t>
            </a:r>
            <a:r>
              <a:rPr lang="en-US" sz="2300" dirty="0"/>
              <a:t> pada </a:t>
            </a:r>
            <a:r>
              <a:rPr lang="en-US" sz="2300" dirty="0" err="1"/>
              <a:t>isu-isu</a:t>
            </a:r>
            <a:r>
              <a:rPr lang="en-US" sz="2300" dirty="0"/>
              <a:t> </a:t>
            </a:r>
            <a:r>
              <a:rPr lang="en-US" sz="2300" dirty="0" err="1"/>
              <a:t>strategis</a:t>
            </a:r>
            <a:r>
              <a:rPr lang="en-US" sz="2300" dirty="0"/>
              <a:t> </a:t>
            </a:r>
            <a:r>
              <a:rPr lang="en-US" sz="2300" dirty="0" err="1"/>
              <a:t>serta</a:t>
            </a:r>
            <a:r>
              <a:rPr lang="en-US" sz="2300" dirty="0"/>
              <a:t> </a:t>
            </a:r>
            <a:r>
              <a:rPr lang="en-US" sz="2300" dirty="0" err="1"/>
              <a:t>bersifat</a:t>
            </a:r>
            <a:r>
              <a:rPr lang="en-US" sz="2300" dirty="0"/>
              <a:t> </a:t>
            </a:r>
            <a:r>
              <a:rPr lang="en-US" sz="2300" dirty="0" err="1"/>
              <a:t>inovatif</a:t>
            </a:r>
            <a:r>
              <a:rPr lang="en-US" sz="2300" dirty="0"/>
              <a:t> dan </a:t>
            </a:r>
            <a:r>
              <a:rPr lang="en-US" sz="2300" dirty="0" err="1"/>
              <a:t>fungsional</a:t>
            </a:r>
            <a:r>
              <a:rPr lang="en-US" sz="2300" dirty="0"/>
              <a:t> </a:t>
            </a:r>
            <a:r>
              <a:rPr lang="en-US" sz="2300" dirty="0" err="1"/>
              <a:t>untuk</a:t>
            </a:r>
            <a:r>
              <a:rPr lang="en-US" sz="2300" dirty="0"/>
              <a:t> </a:t>
            </a:r>
            <a:r>
              <a:rPr lang="en-US" sz="2300" dirty="0" err="1"/>
              <a:t>pengembangan</a:t>
            </a:r>
            <a:r>
              <a:rPr lang="en-US" sz="2300" dirty="0"/>
              <a:t> </a:t>
            </a:r>
            <a:r>
              <a:rPr lang="en-US" sz="2300" dirty="0" err="1"/>
              <a:t>ipteks</a:t>
            </a:r>
            <a:r>
              <a:rPr lang="en-US" sz="2300" dirty="0"/>
              <a:t>, </a:t>
            </a:r>
            <a:r>
              <a:rPr lang="en-US" sz="2300" dirty="0" err="1"/>
              <a:t>profesi</a:t>
            </a:r>
            <a:r>
              <a:rPr lang="en-US" sz="2300" dirty="0"/>
              <a:t>, dan </a:t>
            </a:r>
            <a:r>
              <a:rPr lang="en-US" sz="2300" dirty="0" err="1"/>
              <a:t>masyarakat</a:t>
            </a:r>
            <a:r>
              <a:rPr lang="en-US" sz="2300" dirty="0"/>
              <a:t>. </a:t>
            </a:r>
          </a:p>
          <a:p>
            <a:pPr algn="just"/>
            <a:r>
              <a:rPr lang="en-US" sz="2300" dirty="0" err="1"/>
              <a:t>Mengembangkan</a:t>
            </a:r>
            <a:r>
              <a:rPr lang="en-US" sz="2300" dirty="0"/>
              <a:t> </a:t>
            </a:r>
            <a:r>
              <a:rPr lang="en-US" sz="2300" dirty="0" err="1"/>
              <a:t>pengabdian</a:t>
            </a:r>
            <a:r>
              <a:rPr lang="en-US" sz="2300" dirty="0"/>
              <a:t> </a:t>
            </a:r>
            <a:r>
              <a:rPr lang="en-US" sz="2300" dirty="0" err="1"/>
              <a:t>kepada</a:t>
            </a:r>
            <a:r>
              <a:rPr lang="en-US" sz="2300" dirty="0"/>
              <a:t> </a:t>
            </a:r>
            <a:r>
              <a:rPr lang="en-US" sz="2300" dirty="0" err="1"/>
              <a:t>masyarakat</a:t>
            </a:r>
            <a:r>
              <a:rPr lang="en-US" sz="2300" dirty="0"/>
              <a:t> yang </a:t>
            </a:r>
            <a:r>
              <a:rPr lang="en-US" sz="2300" dirty="0" err="1"/>
              <a:t>berkontribusi</a:t>
            </a:r>
            <a:r>
              <a:rPr lang="en-US" sz="2300" dirty="0"/>
              <a:t> pada </a:t>
            </a:r>
            <a:r>
              <a:rPr lang="en-US" sz="2300" dirty="0" err="1"/>
              <a:t>peningkatan</a:t>
            </a:r>
            <a:r>
              <a:rPr lang="en-US" sz="2300" dirty="0"/>
              <a:t> </a:t>
            </a:r>
            <a:r>
              <a:rPr lang="en-US" sz="2300" dirty="0" err="1"/>
              <a:t>indeks</a:t>
            </a:r>
            <a:r>
              <a:rPr lang="en-US" sz="2300" dirty="0"/>
              <a:t> </a:t>
            </a:r>
            <a:r>
              <a:rPr lang="en-US" sz="2300" dirty="0" err="1"/>
              <a:t>Moderasi</a:t>
            </a:r>
            <a:r>
              <a:rPr lang="en-US" sz="2300" dirty="0"/>
              <a:t> </a:t>
            </a:r>
            <a:r>
              <a:rPr lang="en-US" sz="2300" dirty="0" err="1"/>
              <a:t>Beragama</a:t>
            </a:r>
            <a:r>
              <a:rPr lang="en-US" sz="2300" dirty="0"/>
              <a:t>, </a:t>
            </a:r>
            <a:r>
              <a:rPr lang="en-US" sz="2300" dirty="0" err="1"/>
              <a:t>penguatan</a:t>
            </a:r>
            <a:r>
              <a:rPr lang="en-US" sz="2300" dirty="0"/>
              <a:t> gender, dan </a:t>
            </a:r>
            <a:r>
              <a:rPr lang="en-US" sz="2300" dirty="0" err="1"/>
              <a:t>kesejahteraan</a:t>
            </a:r>
            <a:r>
              <a:rPr lang="en-US" sz="2300" dirty="0"/>
              <a:t> </a:t>
            </a:r>
            <a:r>
              <a:rPr lang="en-US" sz="2300" dirty="0" err="1"/>
              <a:t>masyarakat</a:t>
            </a:r>
            <a:r>
              <a:rPr lang="en-US" sz="2300" dirty="0"/>
              <a:t>; </a:t>
            </a:r>
          </a:p>
          <a:p>
            <a:pPr algn="just"/>
            <a:r>
              <a:rPr lang="en-US" sz="2300" dirty="0" err="1"/>
              <a:t>Menghasilkan</a:t>
            </a:r>
            <a:r>
              <a:rPr lang="en-US" sz="2300" dirty="0"/>
              <a:t> </a:t>
            </a:r>
            <a:r>
              <a:rPr lang="en-US" sz="2300" dirty="0" err="1"/>
              <a:t>lulusan</a:t>
            </a:r>
            <a:r>
              <a:rPr lang="en-US" sz="2300" dirty="0"/>
              <a:t> yang </a:t>
            </a:r>
            <a:r>
              <a:rPr lang="en-US" sz="2300" dirty="0" err="1"/>
              <a:t>memiliki</a:t>
            </a:r>
            <a:r>
              <a:rPr lang="en-US" sz="2300" dirty="0"/>
              <a:t> </a:t>
            </a:r>
            <a:r>
              <a:rPr lang="en-US" sz="2300" dirty="0" err="1"/>
              <a:t>ketakwaan</a:t>
            </a:r>
            <a:r>
              <a:rPr lang="en-US" sz="2300" dirty="0"/>
              <a:t> yang </a:t>
            </a:r>
            <a:r>
              <a:rPr lang="en-US" sz="2300" dirty="0" err="1"/>
              <a:t>kuat</a:t>
            </a:r>
            <a:r>
              <a:rPr lang="en-US" sz="2300" dirty="0"/>
              <a:t>, </a:t>
            </a:r>
            <a:r>
              <a:rPr lang="en-US" sz="2300" dirty="0" err="1"/>
              <a:t>berwawasan</a:t>
            </a:r>
            <a:r>
              <a:rPr lang="en-US" sz="2300" dirty="0"/>
              <a:t> </a:t>
            </a:r>
            <a:r>
              <a:rPr lang="en-US" sz="2300" dirty="0" err="1"/>
              <a:t>luas</a:t>
            </a:r>
            <a:r>
              <a:rPr lang="en-US" sz="2300" dirty="0"/>
              <a:t>, dan </a:t>
            </a:r>
            <a:r>
              <a:rPr lang="en-US" sz="2300" dirty="0" err="1"/>
              <a:t>bersaing</a:t>
            </a:r>
            <a:r>
              <a:rPr lang="en-US" sz="2300" dirty="0"/>
              <a:t> global; </a:t>
            </a:r>
          </a:p>
          <a:p>
            <a:pPr algn="just"/>
            <a:r>
              <a:rPr lang="en-US" sz="2300" dirty="0" err="1"/>
              <a:t>Menyelenggarakan</a:t>
            </a:r>
            <a:r>
              <a:rPr lang="en-US" sz="2300" dirty="0"/>
              <a:t> tata </a:t>
            </a:r>
            <a:r>
              <a:rPr lang="en-US" sz="2300" dirty="0" err="1"/>
              <a:t>kelola</a:t>
            </a:r>
            <a:r>
              <a:rPr lang="en-US" sz="2300" dirty="0"/>
              <a:t> </a:t>
            </a:r>
            <a:r>
              <a:rPr lang="en-US" sz="2300" dirty="0" err="1"/>
              <a:t>layanan</a:t>
            </a:r>
            <a:r>
              <a:rPr lang="en-US" sz="2300" dirty="0"/>
              <a:t> yang </a:t>
            </a:r>
            <a:r>
              <a:rPr lang="en-US" sz="2300" dirty="0" err="1"/>
              <a:t>berbasis</a:t>
            </a:r>
            <a:r>
              <a:rPr lang="en-US" sz="2300" dirty="0"/>
              <a:t> digital, </a:t>
            </a:r>
            <a:r>
              <a:rPr lang="en-US" sz="2300" dirty="0" err="1"/>
              <a:t>transparan</a:t>
            </a:r>
            <a:r>
              <a:rPr lang="en-US" sz="2300" dirty="0"/>
              <a:t>, </a:t>
            </a:r>
            <a:r>
              <a:rPr lang="en-US" sz="2300" dirty="0" err="1"/>
              <a:t>keadilan</a:t>
            </a:r>
            <a:r>
              <a:rPr lang="en-US" sz="2300" dirty="0"/>
              <a:t>, </a:t>
            </a:r>
            <a:r>
              <a:rPr lang="en-US" sz="2300" dirty="0" err="1"/>
              <a:t>efesiensi</a:t>
            </a:r>
            <a:r>
              <a:rPr lang="en-US" sz="2300" dirty="0"/>
              <a:t>, dan </a:t>
            </a:r>
            <a:r>
              <a:rPr lang="en-US" sz="2300" dirty="0" err="1"/>
              <a:t>akuntabel</a:t>
            </a:r>
            <a:r>
              <a:rPr lang="en-US" sz="23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9616052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1D6D49-345A-84C7-34F6-F1518F6B77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Tugas</a:t>
            </a:r>
            <a:r>
              <a:rPr lang="en-US" dirty="0"/>
              <a:t> Biro AUPK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2AED7E-792F-457A-012E-5BF9AB216C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/>
              <a:t>Biro </a:t>
            </a:r>
            <a:r>
              <a:rPr lang="en-US" dirty="0" err="1"/>
              <a:t>Administrasi</a:t>
            </a:r>
            <a:r>
              <a:rPr lang="en-US" dirty="0"/>
              <a:t> Umum, </a:t>
            </a:r>
            <a:r>
              <a:rPr lang="en-US" dirty="0" err="1"/>
              <a:t>Perencanaan</a:t>
            </a:r>
            <a:r>
              <a:rPr lang="en-US" dirty="0"/>
              <a:t>, dan </a:t>
            </a:r>
            <a:r>
              <a:rPr lang="en-US" dirty="0" err="1"/>
              <a:t>Keuangan</a:t>
            </a:r>
            <a:r>
              <a:rPr lang="en-US" dirty="0"/>
              <a:t> </a:t>
            </a:r>
            <a:r>
              <a:rPr lang="en-US" dirty="0" err="1"/>
              <a:t>selanjutnya</a:t>
            </a:r>
            <a:r>
              <a:rPr lang="en-US" dirty="0"/>
              <a:t> (Biro AUPK) </a:t>
            </a:r>
            <a:r>
              <a:rPr lang="en-US" dirty="0" err="1"/>
              <a:t>mempunyai</a:t>
            </a:r>
            <a:r>
              <a:rPr lang="en-US" dirty="0"/>
              <a:t> </a:t>
            </a:r>
            <a:r>
              <a:rPr lang="en-US" dirty="0" err="1"/>
              <a:t>tugas</a:t>
            </a:r>
            <a:r>
              <a:rPr lang="en-US" dirty="0"/>
              <a:t> </a:t>
            </a:r>
            <a:r>
              <a:rPr lang="en-US" dirty="0" err="1"/>
              <a:t>melaksanakan</a:t>
            </a:r>
            <a:r>
              <a:rPr lang="en-US" dirty="0"/>
              <a:t> </a:t>
            </a:r>
            <a:r>
              <a:rPr lang="en-US" dirty="0" err="1"/>
              <a:t>penataan</a:t>
            </a:r>
            <a:r>
              <a:rPr lang="en-US" dirty="0"/>
              <a:t> </a:t>
            </a:r>
            <a:r>
              <a:rPr lang="en-US" dirty="0" err="1"/>
              <a:t>organisasi</a:t>
            </a:r>
            <a:r>
              <a:rPr lang="en-US" dirty="0"/>
              <a:t>, </a:t>
            </a:r>
            <a:r>
              <a:rPr lang="en-US" dirty="0" err="1"/>
              <a:t>administrasi</a:t>
            </a:r>
            <a:r>
              <a:rPr lang="en-US" dirty="0"/>
              <a:t> </a:t>
            </a:r>
            <a:r>
              <a:rPr lang="en-US" dirty="0" err="1"/>
              <a:t>keuangan</a:t>
            </a:r>
            <a:r>
              <a:rPr lang="en-US" dirty="0"/>
              <a:t>, </a:t>
            </a:r>
            <a:r>
              <a:rPr lang="en-US" dirty="0" err="1"/>
              <a:t>peraturan</a:t>
            </a:r>
            <a:r>
              <a:rPr lang="en-US" dirty="0"/>
              <a:t> </a:t>
            </a:r>
            <a:r>
              <a:rPr lang="en-US" dirty="0" err="1"/>
              <a:t>perundang-undangan</a:t>
            </a:r>
            <a:r>
              <a:rPr lang="en-US" dirty="0"/>
              <a:t>, </a:t>
            </a:r>
            <a:r>
              <a:rPr lang="en-US" dirty="0" err="1"/>
              <a:t>ketatausahaan</a:t>
            </a:r>
            <a:r>
              <a:rPr lang="en-US" dirty="0"/>
              <a:t>, dan </a:t>
            </a:r>
            <a:r>
              <a:rPr lang="en-US" dirty="0" err="1"/>
              <a:t>kerumahtanggaan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377665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6CAD89-BB0A-53BD-A5CA-FEBE8EA1D1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Fungsi</a:t>
            </a:r>
            <a:r>
              <a:rPr lang="en-US" dirty="0"/>
              <a:t> Biro AUPK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23C71D-B8A8-6470-6E57-3002770B35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sz="2800" dirty="0" err="1"/>
              <a:t>Pelaksanaan</a:t>
            </a:r>
            <a:r>
              <a:rPr lang="en-US" sz="2800" dirty="0"/>
              <a:t> </a:t>
            </a:r>
            <a:r>
              <a:rPr lang="en-US" sz="2800" dirty="0" err="1"/>
              <a:t>penyusunan</a:t>
            </a:r>
            <a:r>
              <a:rPr lang="en-US" sz="2800" dirty="0"/>
              <a:t> </a:t>
            </a:r>
            <a:r>
              <a:rPr lang="en-US" sz="2800" dirty="0" err="1"/>
              <a:t>rencana</a:t>
            </a:r>
            <a:r>
              <a:rPr lang="en-US" sz="2800" dirty="0"/>
              <a:t>, </a:t>
            </a:r>
            <a:r>
              <a:rPr lang="en-US" sz="2800" dirty="0" err="1"/>
              <a:t>evaluasi</a:t>
            </a:r>
            <a:r>
              <a:rPr lang="en-US" sz="2800" dirty="0"/>
              <a:t> program dan </a:t>
            </a:r>
            <a:r>
              <a:rPr lang="en-US" sz="2800" dirty="0" err="1"/>
              <a:t>anggaran</a:t>
            </a:r>
            <a:r>
              <a:rPr lang="en-US" sz="2800" dirty="0"/>
              <a:t>, </a:t>
            </a:r>
            <a:r>
              <a:rPr lang="en-US" sz="2800" dirty="0" err="1"/>
              <a:t>serta</a:t>
            </a:r>
            <a:r>
              <a:rPr lang="en-US" sz="2800" dirty="0"/>
              <a:t> </a:t>
            </a:r>
            <a:r>
              <a:rPr lang="en-US" sz="2800" dirty="0" err="1"/>
              <a:t>pelaporan</a:t>
            </a:r>
            <a:r>
              <a:rPr lang="en-US" sz="2800" dirty="0"/>
              <a:t>;</a:t>
            </a:r>
          </a:p>
          <a:p>
            <a:pPr algn="just"/>
            <a:r>
              <a:rPr lang="fi-FI" sz="2800" dirty="0"/>
              <a:t>Pelaksanaan administrasi umum yang meliputi pelaksanaan ketatausahaan, kearsipan, pengelolaan barang milik negara, dokumentasi dan publikasi, serta kerumahtanggaan;</a:t>
            </a:r>
          </a:p>
          <a:p>
            <a:pPr algn="just"/>
            <a:r>
              <a:rPr lang="fi-FI" sz="2800" dirty="0"/>
              <a:t>Penataan organisasi dan tata laksana, kepegawaian, hukum, dan </a:t>
            </a:r>
            <a:r>
              <a:rPr lang="en-US" sz="2800" dirty="0" err="1"/>
              <a:t>peraturan</a:t>
            </a:r>
            <a:r>
              <a:rPr lang="en-US" sz="2800" dirty="0"/>
              <a:t> </a:t>
            </a:r>
            <a:r>
              <a:rPr lang="en-US" sz="2800" dirty="0" err="1"/>
              <a:t>perundang-undangan</a:t>
            </a:r>
            <a:r>
              <a:rPr lang="en-US" sz="2800" dirty="0"/>
              <a:t>; dan</a:t>
            </a:r>
          </a:p>
          <a:p>
            <a:pPr algn="just"/>
            <a:r>
              <a:rPr lang="en-US" sz="2800" dirty="0" err="1"/>
              <a:t>Penyiapan</a:t>
            </a:r>
            <a:r>
              <a:rPr lang="en-US" sz="2800" dirty="0"/>
              <a:t> </a:t>
            </a:r>
            <a:r>
              <a:rPr lang="en-US" sz="2800" dirty="0" err="1"/>
              <a:t>pelaporan</a:t>
            </a:r>
            <a:r>
              <a:rPr lang="en-US" sz="2800" dirty="0"/>
              <a:t> Universitas.</a:t>
            </a:r>
          </a:p>
        </p:txBody>
      </p:sp>
    </p:spTree>
    <p:extLst>
      <p:ext uri="{BB962C8B-B14F-4D97-AF65-F5344CB8AC3E}">
        <p14:creationId xmlns:p14="http://schemas.microsoft.com/office/powerpoint/2010/main" val="28615275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D8D8DD-0146-384F-4078-BA613387EB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/>
              <a:t>Biro AUPK </a:t>
            </a:r>
            <a:r>
              <a:rPr lang="en-US" dirty="0" err="1"/>
              <a:t>berperan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pengelola</a:t>
            </a:r>
            <a:r>
              <a:rPr lang="en-US" dirty="0"/>
              <a:t> </a:t>
            </a:r>
            <a:r>
              <a:rPr lang="en-US" dirty="0" err="1"/>
              <a:t>operasional</a:t>
            </a:r>
            <a:r>
              <a:rPr lang="en-US" dirty="0"/>
              <a:t> </a:t>
            </a:r>
            <a:r>
              <a:rPr lang="en-US" dirty="0" err="1"/>
              <a:t>pegawai</a:t>
            </a:r>
            <a:r>
              <a:rPr lang="en-US" dirty="0"/>
              <a:t>. </a:t>
            </a:r>
          </a:p>
          <a:p>
            <a:pPr algn="just"/>
            <a:r>
              <a:rPr lang="en-US" dirty="0"/>
              <a:t>Biro AUPK </a:t>
            </a:r>
            <a:r>
              <a:rPr lang="en-US" dirty="0" err="1"/>
              <a:t>memastikan</a:t>
            </a:r>
            <a:r>
              <a:rPr lang="en-US" dirty="0"/>
              <a:t> </a:t>
            </a:r>
            <a:r>
              <a:rPr lang="en-US" dirty="0" err="1"/>
              <a:t>kebijakan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 </a:t>
            </a:r>
            <a:r>
              <a:rPr lang="en-US" dirty="0" err="1"/>
              <a:t>terlaksana</a:t>
            </a:r>
            <a:r>
              <a:rPr lang="en-US" dirty="0"/>
              <a:t> di </a:t>
            </a:r>
            <a:r>
              <a:rPr lang="en-US" dirty="0" err="1"/>
              <a:t>tingkat</a:t>
            </a:r>
            <a:r>
              <a:rPr lang="en-US" dirty="0"/>
              <a:t> </a:t>
            </a:r>
            <a:r>
              <a:rPr lang="en-US" dirty="0" err="1"/>
              <a:t>operasional</a:t>
            </a:r>
            <a:r>
              <a:rPr lang="en-US" dirty="0"/>
              <a:t>, </a:t>
            </a:r>
            <a:r>
              <a:rPr lang="en-US" dirty="0" err="1"/>
              <a:t>mulai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kedisiplinan</a:t>
            </a:r>
            <a:r>
              <a:rPr lang="en-US" dirty="0"/>
              <a:t> </a:t>
            </a:r>
            <a:r>
              <a:rPr lang="en-US" dirty="0" err="1"/>
              <a:t>hingga</a:t>
            </a:r>
            <a:r>
              <a:rPr lang="en-US" dirty="0"/>
              <a:t> </a:t>
            </a:r>
            <a:r>
              <a:rPr lang="en-US" dirty="0" err="1"/>
              <a:t>kesejahteraan</a:t>
            </a:r>
            <a:r>
              <a:rPr lang="en-US" dirty="0"/>
              <a:t> </a:t>
            </a:r>
            <a:r>
              <a:rPr lang="en-US" dirty="0" err="1"/>
              <a:t>pegawai</a:t>
            </a:r>
            <a:r>
              <a:rPr lang="en-US" dirty="0"/>
              <a:t>. </a:t>
            </a:r>
          </a:p>
        </p:txBody>
      </p:sp>
    </p:spTree>
    <p:extLst>
      <p:ext uri="{BB962C8B-B14F-4D97-AF65-F5344CB8AC3E}">
        <p14:creationId xmlns:p14="http://schemas.microsoft.com/office/powerpoint/2010/main" val="26772022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021B3D-F8B6-A49F-E36A-3346E01CAC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Nilai Dasar ASN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A6139C-A217-8CF2-1393-86C8654867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Berorientasi</a:t>
            </a:r>
            <a:r>
              <a:rPr lang="en-US" dirty="0"/>
              <a:t> </a:t>
            </a:r>
            <a:r>
              <a:rPr lang="en-US" dirty="0" err="1"/>
              <a:t>Pelayanan</a:t>
            </a:r>
            <a:endParaRPr lang="en-US" dirty="0"/>
          </a:p>
          <a:p>
            <a:r>
              <a:rPr lang="en-US" dirty="0" err="1"/>
              <a:t>Akuntabel</a:t>
            </a:r>
            <a:endParaRPr lang="en-US" dirty="0"/>
          </a:p>
          <a:p>
            <a:r>
              <a:rPr lang="en-US" dirty="0" err="1"/>
              <a:t>Kompeten</a:t>
            </a:r>
            <a:endParaRPr lang="en-US" dirty="0"/>
          </a:p>
          <a:p>
            <a:r>
              <a:rPr lang="en-US" dirty="0" err="1"/>
              <a:t>Harmonis</a:t>
            </a:r>
            <a:endParaRPr lang="en-US" dirty="0"/>
          </a:p>
          <a:p>
            <a:r>
              <a:rPr lang="en-US" dirty="0"/>
              <a:t>Loyal</a:t>
            </a:r>
          </a:p>
          <a:p>
            <a:r>
              <a:rPr lang="en-US" dirty="0" err="1"/>
              <a:t>Adaptif</a:t>
            </a:r>
            <a:r>
              <a:rPr lang="en-US" dirty="0"/>
              <a:t>, dan</a:t>
            </a:r>
          </a:p>
          <a:p>
            <a:r>
              <a:rPr lang="en-US" dirty="0" err="1"/>
              <a:t>Kolaboratif</a:t>
            </a:r>
            <a:endParaRPr lang="en-US" dirty="0"/>
          </a:p>
          <a:p>
            <a:pPr marL="0" indent="0" algn="ctr">
              <a:buNone/>
            </a:pPr>
            <a:r>
              <a:rPr lang="en-US" dirty="0">
                <a:solidFill>
                  <a:srgbClr val="FF0000"/>
                </a:solidFill>
              </a:rPr>
              <a:t>(UU No. 20 </a:t>
            </a:r>
            <a:r>
              <a:rPr lang="en-US" dirty="0" err="1">
                <a:solidFill>
                  <a:srgbClr val="FF0000"/>
                </a:solidFill>
              </a:rPr>
              <a:t>Tahun</a:t>
            </a:r>
            <a:r>
              <a:rPr lang="en-US" dirty="0">
                <a:solidFill>
                  <a:srgbClr val="FF0000"/>
                </a:solidFill>
              </a:rPr>
              <a:t> 2023)</a:t>
            </a:r>
          </a:p>
        </p:txBody>
      </p:sp>
    </p:spTree>
    <p:extLst>
      <p:ext uri="{BB962C8B-B14F-4D97-AF65-F5344CB8AC3E}">
        <p14:creationId xmlns:p14="http://schemas.microsoft.com/office/powerpoint/2010/main" val="16919790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EAB203-3286-3FBD-861B-DD25B1D723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200" dirty="0" err="1"/>
              <a:t>Fungsi</a:t>
            </a:r>
            <a:r>
              <a:rPr lang="en-US" sz="3200" dirty="0"/>
              <a:t> dan </a:t>
            </a:r>
            <a:r>
              <a:rPr lang="en-US" sz="3200" dirty="0" err="1"/>
              <a:t>Tugas</a:t>
            </a:r>
            <a:r>
              <a:rPr lang="en-US" sz="3200" dirty="0"/>
              <a:t> </a:t>
            </a:r>
            <a:r>
              <a:rPr lang="en-US" sz="3200" dirty="0" err="1"/>
              <a:t>Pegawai</a:t>
            </a:r>
            <a:r>
              <a:rPr lang="en-US" sz="3200" dirty="0"/>
              <a:t> ASN</a:t>
            </a:r>
            <a:br>
              <a:rPr lang="en-US" sz="3200" dirty="0"/>
            </a:br>
            <a:r>
              <a:rPr lang="en-US" sz="3200" dirty="0">
                <a:solidFill>
                  <a:srgbClr val="FF0000"/>
                </a:solidFill>
              </a:rPr>
              <a:t>(UU No. 20 </a:t>
            </a:r>
            <a:r>
              <a:rPr lang="en-US" sz="3200" dirty="0" err="1">
                <a:solidFill>
                  <a:srgbClr val="FF0000"/>
                </a:solidFill>
              </a:rPr>
              <a:t>Tahun</a:t>
            </a:r>
            <a:r>
              <a:rPr lang="en-US" sz="3200" dirty="0">
                <a:solidFill>
                  <a:srgbClr val="FF0000"/>
                </a:solidFill>
              </a:rPr>
              <a:t> 2023)</a:t>
            </a: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76DCE6-7BBB-4A57-0B12-D9BDEC84C5A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n-US" b="1" dirty="0" err="1">
                <a:solidFill>
                  <a:srgbClr val="FF0000"/>
                </a:solidFill>
              </a:rPr>
              <a:t>Fungsi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Pegawai</a:t>
            </a:r>
            <a:r>
              <a:rPr lang="en-US" b="1" dirty="0">
                <a:solidFill>
                  <a:srgbClr val="FF0000"/>
                </a:solidFill>
              </a:rPr>
              <a:t> ASN</a:t>
            </a:r>
          </a:p>
          <a:p>
            <a:pPr algn="just"/>
            <a:r>
              <a:rPr lang="en-US" dirty="0" err="1"/>
              <a:t>Pelaksana</a:t>
            </a:r>
            <a:r>
              <a:rPr lang="en-US" dirty="0"/>
              <a:t> </a:t>
            </a:r>
            <a:r>
              <a:rPr lang="en-US" dirty="0" err="1"/>
              <a:t>kebijakan</a:t>
            </a:r>
            <a:r>
              <a:rPr lang="en-US" dirty="0"/>
              <a:t> </a:t>
            </a:r>
            <a:r>
              <a:rPr lang="en-US" dirty="0" err="1"/>
              <a:t>publik</a:t>
            </a:r>
            <a:r>
              <a:rPr lang="en-US" dirty="0"/>
              <a:t>;</a:t>
            </a:r>
          </a:p>
          <a:p>
            <a:pPr algn="just"/>
            <a:r>
              <a:rPr lang="en-US" dirty="0" err="1"/>
              <a:t>Pelayan</a:t>
            </a:r>
            <a:r>
              <a:rPr lang="en-US" dirty="0"/>
              <a:t> </a:t>
            </a:r>
            <a:r>
              <a:rPr lang="en-US" dirty="0" err="1"/>
              <a:t>publik</a:t>
            </a:r>
            <a:r>
              <a:rPr lang="en-US" dirty="0"/>
              <a:t>; dan</a:t>
            </a:r>
          </a:p>
          <a:p>
            <a:pPr algn="just"/>
            <a:r>
              <a:rPr lang="nl-NL" dirty="0"/>
              <a:t>Perekat dan pemersatu bangsa.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4EFA35-CA08-4994-22A7-80BA674C9F9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n-US" b="1" dirty="0" err="1">
                <a:solidFill>
                  <a:srgbClr val="FF0000"/>
                </a:solidFill>
              </a:rPr>
              <a:t>Tugas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Pegawai</a:t>
            </a:r>
            <a:r>
              <a:rPr lang="en-US" b="1" dirty="0">
                <a:solidFill>
                  <a:srgbClr val="FF0000"/>
                </a:solidFill>
              </a:rPr>
              <a:t> ASN</a:t>
            </a:r>
          </a:p>
          <a:p>
            <a:pPr algn="just"/>
            <a:r>
              <a:rPr lang="en-US" sz="2000" dirty="0" err="1"/>
              <a:t>Melaksanakan</a:t>
            </a:r>
            <a:r>
              <a:rPr lang="en-US" sz="2000" dirty="0"/>
              <a:t> </a:t>
            </a:r>
            <a:r>
              <a:rPr lang="en-US" sz="2000" dirty="0" err="1"/>
              <a:t>kebijakan</a:t>
            </a:r>
            <a:r>
              <a:rPr lang="en-US" sz="2000" dirty="0"/>
              <a:t> </a:t>
            </a:r>
            <a:r>
              <a:rPr lang="en-US" sz="2000" dirty="0" err="1"/>
              <a:t>publik</a:t>
            </a:r>
            <a:r>
              <a:rPr lang="en-US" sz="2000" dirty="0"/>
              <a:t> yang </a:t>
            </a:r>
            <a:r>
              <a:rPr lang="en-US" sz="2000" dirty="0" err="1"/>
              <a:t>dibuat</a:t>
            </a:r>
            <a:r>
              <a:rPr lang="en-US" sz="2000" dirty="0"/>
              <a:t> oleh </a:t>
            </a:r>
            <a:r>
              <a:rPr lang="en-US" sz="2000" dirty="0" err="1"/>
              <a:t>Pejabat</a:t>
            </a:r>
            <a:r>
              <a:rPr lang="en-US" sz="2000" dirty="0"/>
              <a:t> Pembina </a:t>
            </a:r>
            <a:r>
              <a:rPr lang="en-US" sz="2000" dirty="0" err="1"/>
              <a:t>Kepegawaian</a:t>
            </a:r>
            <a:r>
              <a:rPr lang="en-US" sz="2000" dirty="0"/>
              <a:t> </a:t>
            </a:r>
            <a:r>
              <a:rPr lang="en-US" sz="2000" dirty="0" err="1"/>
              <a:t>sesuai</a:t>
            </a:r>
            <a:r>
              <a:rPr lang="en-US" sz="2000" dirty="0"/>
              <a:t> </a:t>
            </a:r>
            <a:r>
              <a:rPr lang="en-US" sz="2000" dirty="0" err="1"/>
              <a:t>dengan</a:t>
            </a:r>
            <a:r>
              <a:rPr lang="en-US" sz="2000" dirty="0"/>
              <a:t> </a:t>
            </a:r>
            <a:r>
              <a:rPr lang="en-US" sz="2000" dirty="0" err="1"/>
              <a:t>ketentuan</a:t>
            </a:r>
            <a:r>
              <a:rPr lang="en-US" sz="2000" dirty="0"/>
              <a:t> </a:t>
            </a:r>
            <a:r>
              <a:rPr lang="en-US" sz="2000" dirty="0" err="1"/>
              <a:t>peraturan</a:t>
            </a:r>
            <a:r>
              <a:rPr lang="en-US" sz="2000" dirty="0"/>
              <a:t> </a:t>
            </a:r>
            <a:r>
              <a:rPr lang="en-US" sz="2000" dirty="0" err="1"/>
              <a:t>perundang-undangan</a:t>
            </a:r>
            <a:r>
              <a:rPr lang="en-US" sz="2000" dirty="0"/>
              <a:t>;</a:t>
            </a:r>
          </a:p>
          <a:p>
            <a:pPr algn="just"/>
            <a:r>
              <a:rPr lang="en-US" sz="2000" dirty="0" err="1"/>
              <a:t>Memberikan</a:t>
            </a:r>
            <a:r>
              <a:rPr lang="en-US" sz="2000" dirty="0"/>
              <a:t> </a:t>
            </a:r>
            <a:r>
              <a:rPr lang="en-US" sz="2000" dirty="0" err="1"/>
              <a:t>pelayanan</a:t>
            </a:r>
            <a:r>
              <a:rPr lang="en-US" sz="2000" dirty="0"/>
              <a:t> </a:t>
            </a:r>
            <a:r>
              <a:rPr lang="en-US" sz="2000" dirty="0" err="1"/>
              <a:t>publik</a:t>
            </a:r>
            <a:r>
              <a:rPr lang="en-US" sz="2000" dirty="0"/>
              <a:t> yang </a:t>
            </a:r>
            <a:r>
              <a:rPr lang="en-US" sz="2000" dirty="0" err="1"/>
              <a:t>profesional</a:t>
            </a:r>
            <a:r>
              <a:rPr lang="en-US" sz="2000" dirty="0"/>
              <a:t> dan </a:t>
            </a:r>
            <a:r>
              <a:rPr lang="en-US" sz="2000" dirty="0" err="1"/>
              <a:t>berkualitas</a:t>
            </a:r>
            <a:r>
              <a:rPr lang="en-US" sz="2000" dirty="0"/>
              <a:t>; dan</a:t>
            </a:r>
          </a:p>
          <a:p>
            <a:pPr algn="just"/>
            <a:r>
              <a:rPr lang="fi-FI" sz="2000" dirty="0"/>
              <a:t>Mempererat persatuan dan kesatuan Negara </a:t>
            </a:r>
            <a:r>
              <a:rPr lang="en-US" sz="2000" dirty="0" err="1"/>
              <a:t>Kesatuan</a:t>
            </a:r>
            <a:r>
              <a:rPr lang="en-US" sz="2000" dirty="0"/>
              <a:t> Republik Indonesia.</a:t>
            </a:r>
          </a:p>
        </p:txBody>
      </p:sp>
    </p:spTree>
    <p:extLst>
      <p:ext uri="{BB962C8B-B14F-4D97-AF65-F5344CB8AC3E}">
        <p14:creationId xmlns:p14="http://schemas.microsoft.com/office/powerpoint/2010/main" val="40711883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1BB611-B88F-E3EE-5111-4576BD0864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Peran ASN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8C4C02-7415-B97F-09DA-54CF48211A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 err="1"/>
              <a:t>Pegawai</a:t>
            </a:r>
            <a:r>
              <a:rPr lang="en-US" dirty="0"/>
              <a:t> ASN </a:t>
            </a:r>
            <a:r>
              <a:rPr lang="en-US" dirty="0" err="1"/>
              <a:t>berperan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perencana</a:t>
            </a:r>
            <a:r>
              <a:rPr lang="en-US" dirty="0"/>
              <a:t>, </a:t>
            </a:r>
            <a:r>
              <a:rPr lang="en-US" dirty="0" err="1"/>
              <a:t>pelaksana</a:t>
            </a:r>
            <a:r>
              <a:rPr lang="en-US" dirty="0"/>
              <a:t>, dan </a:t>
            </a:r>
            <a:r>
              <a:rPr lang="en-US" dirty="0" err="1"/>
              <a:t>pengawas</a:t>
            </a:r>
            <a:r>
              <a:rPr lang="en-US" dirty="0"/>
              <a:t> </a:t>
            </a:r>
            <a:r>
              <a:rPr lang="en-US" dirty="0" err="1"/>
              <a:t>penyelenggaraan</a:t>
            </a:r>
            <a:r>
              <a:rPr lang="en-US" dirty="0"/>
              <a:t> </a:t>
            </a:r>
            <a:r>
              <a:rPr lang="en-US" dirty="0" err="1"/>
              <a:t>tugas</a:t>
            </a:r>
            <a:r>
              <a:rPr lang="en-US" dirty="0"/>
              <a:t> </a:t>
            </a:r>
            <a:r>
              <a:rPr lang="en-US" dirty="0" err="1"/>
              <a:t>umum</a:t>
            </a:r>
            <a:r>
              <a:rPr lang="en-US" dirty="0"/>
              <a:t> </a:t>
            </a:r>
            <a:r>
              <a:rPr lang="en-US" dirty="0" err="1"/>
              <a:t>pemerintahan</a:t>
            </a:r>
            <a:r>
              <a:rPr lang="en-US" dirty="0"/>
              <a:t> </a:t>
            </a:r>
            <a:r>
              <a:rPr lang="fi-FI" dirty="0"/>
              <a:t>dan pembangunan nasional melalui pelaksanaan </a:t>
            </a:r>
            <a:r>
              <a:rPr lang="en-US" dirty="0" err="1"/>
              <a:t>kebijakan</a:t>
            </a:r>
            <a:r>
              <a:rPr lang="en-US" dirty="0"/>
              <a:t> dan </a:t>
            </a:r>
            <a:r>
              <a:rPr lang="en-US" dirty="0" err="1"/>
              <a:t>pelayanan</a:t>
            </a:r>
            <a:r>
              <a:rPr lang="en-US" dirty="0"/>
              <a:t> </a:t>
            </a:r>
            <a:r>
              <a:rPr lang="en-US" dirty="0" err="1"/>
              <a:t>publik</a:t>
            </a:r>
            <a:r>
              <a:rPr lang="en-US" dirty="0"/>
              <a:t> yang </a:t>
            </a:r>
            <a:r>
              <a:rPr lang="en-US" dirty="0" err="1"/>
              <a:t>profesional</a:t>
            </a:r>
            <a:r>
              <a:rPr lang="en-US" dirty="0"/>
              <a:t>, </a:t>
            </a:r>
            <a:r>
              <a:rPr lang="en-US" dirty="0" err="1"/>
              <a:t>bebas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intervensi</a:t>
            </a:r>
            <a:r>
              <a:rPr lang="en-US" dirty="0"/>
              <a:t> </a:t>
            </a:r>
            <a:r>
              <a:rPr lang="en-US" dirty="0" err="1"/>
              <a:t>politik</a:t>
            </a:r>
            <a:r>
              <a:rPr lang="en-US" dirty="0"/>
              <a:t>, </a:t>
            </a:r>
            <a:r>
              <a:rPr lang="en-US" dirty="0" err="1"/>
              <a:t>serta</a:t>
            </a:r>
            <a:r>
              <a:rPr lang="en-US" dirty="0"/>
              <a:t> </a:t>
            </a:r>
            <a:r>
              <a:rPr lang="en-US" dirty="0" err="1"/>
              <a:t>bersih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praktik</a:t>
            </a:r>
            <a:r>
              <a:rPr lang="en-US" dirty="0"/>
              <a:t> </a:t>
            </a:r>
            <a:r>
              <a:rPr lang="en-US" dirty="0" err="1"/>
              <a:t>korupsi</a:t>
            </a:r>
            <a:r>
              <a:rPr lang="en-US" dirty="0"/>
              <a:t>, </a:t>
            </a:r>
            <a:r>
              <a:rPr lang="en-US" dirty="0" err="1"/>
              <a:t>kolusi</a:t>
            </a:r>
            <a:r>
              <a:rPr lang="en-US" dirty="0"/>
              <a:t>, dan </a:t>
            </a:r>
            <a:r>
              <a:rPr lang="en-US" dirty="0" err="1"/>
              <a:t>nepotisme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272884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80AAA4-551B-59F6-76AD-29EAC66224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800" dirty="0" err="1"/>
              <a:t>Kewajiban</a:t>
            </a:r>
            <a:r>
              <a:rPr lang="en-US" sz="2800" dirty="0"/>
              <a:t> ASN</a:t>
            </a:r>
            <a:br>
              <a:rPr lang="en-US" sz="2800" dirty="0"/>
            </a:br>
            <a:r>
              <a:rPr lang="en-US" sz="2800" dirty="0">
                <a:solidFill>
                  <a:srgbClr val="FF0000"/>
                </a:solidFill>
              </a:rPr>
              <a:t>(UU No. 20 </a:t>
            </a:r>
            <a:r>
              <a:rPr lang="en-US" sz="2800" dirty="0" err="1">
                <a:solidFill>
                  <a:srgbClr val="FF0000"/>
                </a:solidFill>
              </a:rPr>
              <a:t>Tahun</a:t>
            </a:r>
            <a:r>
              <a:rPr lang="en-US" sz="2800" dirty="0">
                <a:solidFill>
                  <a:srgbClr val="FF0000"/>
                </a:solidFill>
              </a:rPr>
              <a:t> 2023)</a:t>
            </a:r>
            <a:endParaRPr lang="en-US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6037AE-B184-6784-3FCC-3B863A5D3A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sz="2800" dirty="0"/>
              <a:t>Setia dan </a:t>
            </a:r>
            <a:r>
              <a:rPr lang="en-US" sz="2800" dirty="0" err="1"/>
              <a:t>taat</a:t>
            </a:r>
            <a:r>
              <a:rPr lang="en-US" sz="2800" dirty="0"/>
              <a:t> pada Pancasila, UUUD </a:t>
            </a:r>
            <a:r>
              <a:rPr lang="pt-BR" sz="2800" dirty="0"/>
              <a:t>1945, </a:t>
            </a:r>
            <a:r>
              <a:rPr lang="es-ES" sz="2800" dirty="0"/>
              <a:t>NKRI, dan </a:t>
            </a:r>
            <a:r>
              <a:rPr lang="en-US" sz="2800" dirty="0" err="1"/>
              <a:t>pemerintahan</a:t>
            </a:r>
            <a:r>
              <a:rPr lang="en-US" sz="2800" dirty="0"/>
              <a:t> yang </a:t>
            </a:r>
            <a:r>
              <a:rPr lang="en-US" sz="2800" dirty="0" err="1"/>
              <a:t>sah</a:t>
            </a:r>
            <a:endParaRPr lang="en-US" sz="2800" dirty="0"/>
          </a:p>
          <a:p>
            <a:pPr algn="just"/>
            <a:r>
              <a:rPr lang="en-US" sz="2800" dirty="0" err="1"/>
              <a:t>Menaati</a:t>
            </a:r>
            <a:r>
              <a:rPr lang="en-US" sz="2800" dirty="0"/>
              <a:t> </a:t>
            </a:r>
            <a:r>
              <a:rPr lang="en-US" sz="2800" dirty="0" err="1"/>
              <a:t>ketentuan</a:t>
            </a:r>
            <a:r>
              <a:rPr lang="en-US" sz="2800" dirty="0"/>
              <a:t> </a:t>
            </a:r>
            <a:r>
              <a:rPr lang="en-US" sz="2800" dirty="0" err="1"/>
              <a:t>peraturan</a:t>
            </a:r>
            <a:r>
              <a:rPr lang="en-US" sz="2800" dirty="0"/>
              <a:t> </a:t>
            </a:r>
            <a:r>
              <a:rPr lang="en-US" sz="2800" dirty="0" err="1"/>
              <a:t>perundang-undangan</a:t>
            </a:r>
            <a:r>
              <a:rPr lang="en-US" sz="2800" dirty="0"/>
              <a:t>;</a:t>
            </a:r>
          </a:p>
          <a:p>
            <a:pPr algn="just"/>
            <a:r>
              <a:rPr lang="en-US" sz="2800" dirty="0" err="1"/>
              <a:t>Melaksanakan</a:t>
            </a:r>
            <a:r>
              <a:rPr lang="en-US" sz="2800" dirty="0"/>
              <a:t> </a:t>
            </a:r>
            <a:r>
              <a:rPr lang="en-US" sz="2800" dirty="0" err="1"/>
              <a:t>nilai</a:t>
            </a:r>
            <a:r>
              <a:rPr lang="en-US" sz="2800" dirty="0"/>
              <a:t> </a:t>
            </a:r>
            <a:r>
              <a:rPr lang="en-US" sz="2800" dirty="0" err="1"/>
              <a:t>dasar</a:t>
            </a:r>
            <a:r>
              <a:rPr lang="en-US" sz="2800" dirty="0"/>
              <a:t> ASN dan </a:t>
            </a:r>
            <a:r>
              <a:rPr lang="en-US" sz="2800" dirty="0" err="1"/>
              <a:t>kode</a:t>
            </a:r>
            <a:r>
              <a:rPr lang="en-US" sz="2800" dirty="0"/>
              <a:t> </a:t>
            </a:r>
            <a:r>
              <a:rPr lang="en-US" sz="2800" dirty="0" err="1"/>
              <a:t>etik</a:t>
            </a:r>
            <a:r>
              <a:rPr lang="en-US" sz="2800" dirty="0"/>
              <a:t> dan </a:t>
            </a:r>
            <a:r>
              <a:rPr lang="en-US" sz="2800" dirty="0" err="1"/>
              <a:t>kode</a:t>
            </a:r>
            <a:r>
              <a:rPr lang="en-US" sz="2800" dirty="0"/>
              <a:t> </a:t>
            </a:r>
            <a:r>
              <a:rPr lang="en-US" sz="2800" dirty="0" err="1"/>
              <a:t>perilaku</a:t>
            </a:r>
            <a:r>
              <a:rPr lang="en-US" sz="2800" dirty="0"/>
              <a:t> ASN;</a:t>
            </a:r>
          </a:p>
          <a:p>
            <a:pPr algn="just"/>
            <a:r>
              <a:rPr lang="en-US" sz="2800" dirty="0" err="1"/>
              <a:t>Menjaga</a:t>
            </a:r>
            <a:r>
              <a:rPr lang="en-US" sz="2800" dirty="0"/>
              <a:t> </a:t>
            </a:r>
            <a:r>
              <a:rPr lang="en-US" sz="2800" dirty="0" err="1"/>
              <a:t>netralitas</a:t>
            </a:r>
            <a:r>
              <a:rPr lang="en-US" sz="2800" dirty="0"/>
              <a:t>; dan</a:t>
            </a:r>
          </a:p>
          <a:p>
            <a:pPr algn="just"/>
            <a:r>
              <a:rPr lang="en-US" sz="2800" dirty="0"/>
              <a:t>B</a:t>
            </a:r>
            <a:r>
              <a:rPr lang="it-IT" sz="2800" dirty="0"/>
              <a:t>ersedia ditempatkan di seluruh wilayah NKRI</a:t>
            </a:r>
            <a:r>
              <a:rPr lang="en-US" sz="2800" dirty="0"/>
              <a:t> dan </a:t>
            </a:r>
            <a:r>
              <a:rPr lang="en-US" sz="2800" dirty="0" err="1"/>
              <a:t>perwakilan</a:t>
            </a:r>
            <a:r>
              <a:rPr lang="en-US" sz="2800" dirty="0"/>
              <a:t> NKRI yang </a:t>
            </a:r>
            <a:r>
              <a:rPr lang="en-US" sz="2800" dirty="0" err="1"/>
              <a:t>berkedudukan</a:t>
            </a:r>
            <a:r>
              <a:rPr lang="en-US" sz="2800" dirty="0"/>
              <a:t> di </a:t>
            </a:r>
            <a:r>
              <a:rPr lang="en-US" sz="2800" dirty="0" err="1"/>
              <a:t>luar</a:t>
            </a:r>
            <a:r>
              <a:rPr lang="en-US" sz="2800" dirty="0"/>
              <a:t> wilayah Indonesia;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1548599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DISIPLIN PNS</a:t>
            </a:r>
          </a:p>
        </p:txBody>
      </p:sp>
      <p:sp>
        <p:nvSpPr>
          <p:cNvPr id="2" name="Rectangle 1"/>
          <p:cNvSpPr/>
          <p:nvPr/>
        </p:nvSpPr>
        <p:spPr>
          <a:xfrm>
            <a:off x="611560" y="1628800"/>
            <a:ext cx="7963882" cy="446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Wingdings" pitchFamily="2" charset="2"/>
              <a:buChar char="q"/>
            </a:pPr>
            <a:r>
              <a:rPr lang="en-US" sz="2400" noProof="1">
                <a:solidFill>
                  <a:srgbClr val="C00000"/>
                </a:solidFill>
              </a:rPr>
              <a:t>Disiplin Pegawai Negeri Sipil adalah kesanggupan Pegawai Negeri Sipil untuk menaati kewajiban dan menghindari larangan yang ditentukan dalam peraturan perundang-undangan.</a:t>
            </a:r>
          </a:p>
          <a:p>
            <a:pPr algn="just"/>
            <a:endParaRPr lang="en-US" sz="1000" noProof="1">
              <a:solidFill>
                <a:srgbClr val="C00000"/>
              </a:solidFill>
            </a:endParaRPr>
          </a:p>
          <a:p>
            <a:pPr marL="342900" indent="-342900" algn="just">
              <a:buFont typeface="Wingdings" pitchFamily="2" charset="2"/>
              <a:buChar char="q"/>
            </a:pPr>
            <a:r>
              <a:rPr lang="en-US" sz="2400" noProof="1">
                <a:solidFill>
                  <a:schemeClr val="tx2"/>
                </a:solidFill>
              </a:rPr>
              <a:t>Pelanggaran Disiplin adalah setiap ucapan, tulisan, atau perbuatan PNS yang tidak menaati kewajiban dan/atau melanggar larangan ketentuan Disiplin PNS, baik yang dilakukan di dalam maupun di luar jam kerja.</a:t>
            </a:r>
          </a:p>
          <a:p>
            <a:pPr algn="just"/>
            <a:endParaRPr lang="en-US" sz="1000" noProof="1">
              <a:solidFill>
                <a:schemeClr val="tx2"/>
              </a:solidFill>
            </a:endParaRPr>
          </a:p>
          <a:p>
            <a:pPr marL="342900" indent="-342900" algn="just">
              <a:buFont typeface="Wingdings" pitchFamily="2" charset="2"/>
              <a:buChar char="q"/>
            </a:pPr>
            <a:r>
              <a:rPr lang="en-US" sz="2400" noProof="1">
                <a:solidFill>
                  <a:srgbClr val="0000FF"/>
                </a:solidFill>
              </a:rPr>
              <a:t>Hukuman Disiplin adalah hukuman yang dijatuhkan oleh Pejabat yang Berwenang Menghukum kepada PNS karena melanggar peraturan Disiplin PNS.</a:t>
            </a:r>
          </a:p>
        </p:txBody>
      </p:sp>
    </p:spTree>
    <p:extLst>
      <p:ext uri="{BB962C8B-B14F-4D97-AF65-F5344CB8AC3E}">
        <p14:creationId xmlns:p14="http://schemas.microsoft.com/office/powerpoint/2010/main" val="2066793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3648" y="274638"/>
            <a:ext cx="7740352" cy="868362"/>
          </a:xfrm>
        </p:spPr>
        <p:txBody>
          <a:bodyPr/>
          <a:lstStyle/>
          <a:p>
            <a:r>
              <a:rPr lang="en-US" sz="3600" b="1" dirty="0"/>
              <a:t>KEWAJIBAN DAN LARANGAN</a:t>
            </a:r>
            <a:endParaRPr lang="id-ID" sz="3600" b="1" dirty="0"/>
          </a:p>
        </p:txBody>
      </p:sp>
      <p:sp>
        <p:nvSpPr>
          <p:cNvPr id="9" name="object 9"/>
          <p:cNvSpPr txBox="1">
            <a:spLocks noChangeArrowheads="1"/>
          </p:cNvSpPr>
          <p:nvPr/>
        </p:nvSpPr>
        <p:spPr bwMode="auto">
          <a:xfrm>
            <a:off x="2699792" y="1392315"/>
            <a:ext cx="3292475" cy="318036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0" tIns="40640" rIns="0" bIns="0">
            <a:spAutoFit/>
          </a:bodyPr>
          <a:lstStyle/>
          <a:p>
            <a:pPr marL="539750" indent="42863">
              <a:spcBef>
                <a:spcPts val="325"/>
              </a:spcBef>
            </a:pPr>
            <a:r>
              <a:rPr lang="en-US" b="1" dirty="0">
                <a:solidFill>
                  <a:srgbClr val="000000"/>
                </a:solidFill>
                <a:latin typeface="Calibri" pitchFamily="34" charset="0"/>
              </a:rPr>
              <a:t>PP 94 TAHUN 2021</a:t>
            </a:r>
            <a:endParaRPr lang="en-US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0" name="object 10"/>
          <p:cNvSpPr>
            <a:spLocks noChangeArrowheads="1"/>
          </p:cNvSpPr>
          <p:nvPr/>
        </p:nvSpPr>
        <p:spPr bwMode="auto">
          <a:xfrm>
            <a:off x="2581833" y="2274888"/>
            <a:ext cx="3528392" cy="1154112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ctr"/>
            <a:endParaRPr lang="en-US" sz="2000" dirty="0">
              <a:latin typeface="Calibri" pitchFamily="34" charset="0"/>
            </a:endParaRPr>
          </a:p>
          <a:p>
            <a:pPr algn="ctr"/>
            <a:r>
              <a:rPr lang="en-US" sz="2800" dirty="0">
                <a:solidFill>
                  <a:schemeClr val="bg1"/>
                </a:solidFill>
                <a:latin typeface="Calibri" pitchFamily="34" charset="0"/>
              </a:rPr>
              <a:t>8 + 9 = 17 KEWAJIBAN</a:t>
            </a:r>
          </a:p>
          <a:p>
            <a:pPr algn="ctr"/>
            <a:endParaRPr lang="en-US" sz="2800" dirty="0">
              <a:latin typeface="Calibri" pitchFamily="34" charset="0"/>
            </a:endParaRPr>
          </a:p>
        </p:txBody>
      </p:sp>
      <p:sp>
        <p:nvSpPr>
          <p:cNvPr id="26" name="object 10"/>
          <p:cNvSpPr>
            <a:spLocks noChangeArrowheads="1"/>
          </p:cNvSpPr>
          <p:nvPr/>
        </p:nvSpPr>
        <p:spPr bwMode="auto">
          <a:xfrm>
            <a:off x="2611794" y="3973158"/>
            <a:ext cx="3528392" cy="1154112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ctr"/>
            <a:endParaRPr lang="en-US" sz="2000" dirty="0">
              <a:latin typeface="Calibri" pitchFamily="34" charset="0"/>
            </a:endParaRPr>
          </a:p>
          <a:p>
            <a:pPr algn="ctr"/>
            <a:r>
              <a:rPr lang="en-US" sz="2800" dirty="0">
                <a:solidFill>
                  <a:schemeClr val="bg1"/>
                </a:solidFill>
                <a:latin typeface="Calibri" pitchFamily="34" charset="0"/>
              </a:rPr>
              <a:t>14 LARANGAN</a:t>
            </a:r>
          </a:p>
          <a:p>
            <a:pPr algn="ctr"/>
            <a:endParaRPr lang="en-US" sz="2800" dirty="0">
              <a:latin typeface="Calibri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11B8B3-5909-D910-F932-FE89629602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Kewajiban</a:t>
            </a:r>
            <a:r>
              <a:rPr lang="en-US" dirty="0"/>
              <a:t> PNS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676672-EA97-28D6-FF60-137844DA69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sz="1800" dirty="0"/>
              <a:t>Setia dan </a:t>
            </a:r>
            <a:r>
              <a:rPr lang="en-US" sz="1800" dirty="0" err="1"/>
              <a:t>taat</a:t>
            </a:r>
            <a:r>
              <a:rPr lang="en-US" sz="1800" dirty="0"/>
              <a:t> </a:t>
            </a:r>
            <a:r>
              <a:rPr lang="en-US" sz="1800" dirty="0" err="1"/>
              <a:t>sepenuhnya</a:t>
            </a:r>
            <a:r>
              <a:rPr lang="en-US" sz="1800" dirty="0"/>
              <a:t> </a:t>
            </a:r>
            <a:r>
              <a:rPr lang="en-US" sz="1800" dirty="0" err="1"/>
              <a:t>kepada</a:t>
            </a:r>
            <a:r>
              <a:rPr lang="en-US" sz="1800" dirty="0"/>
              <a:t> Pancasila, UUD 1945, NKRI, dan </a:t>
            </a:r>
            <a:r>
              <a:rPr lang="en-US" sz="1800" dirty="0" err="1"/>
              <a:t>Pemerintah</a:t>
            </a:r>
            <a:r>
              <a:rPr lang="en-US" sz="1800" dirty="0"/>
              <a:t>;</a:t>
            </a:r>
          </a:p>
          <a:p>
            <a:pPr algn="just"/>
            <a:r>
              <a:rPr lang="en-US" sz="1800" dirty="0"/>
              <a:t>M</a:t>
            </a:r>
            <a:r>
              <a:rPr lang="fi-FI" sz="1800" dirty="0"/>
              <a:t>enjaga persatuan dan kesatuan bangsa;</a:t>
            </a:r>
          </a:p>
          <a:p>
            <a:pPr algn="just"/>
            <a:r>
              <a:rPr lang="fi-FI" sz="1800" dirty="0"/>
              <a:t>M</a:t>
            </a:r>
            <a:r>
              <a:rPr lang="en-US" sz="1800" dirty="0" err="1"/>
              <a:t>elaksanakan</a:t>
            </a:r>
            <a:r>
              <a:rPr lang="en-US" sz="1800" dirty="0"/>
              <a:t> </a:t>
            </a:r>
            <a:r>
              <a:rPr lang="en-US" sz="1800" dirty="0" err="1"/>
              <a:t>kebijakan</a:t>
            </a:r>
            <a:r>
              <a:rPr lang="en-US" sz="1800" dirty="0"/>
              <a:t> yang </a:t>
            </a:r>
            <a:r>
              <a:rPr lang="en-US" sz="1800" dirty="0" err="1"/>
              <a:t>ditetapkan</a:t>
            </a:r>
            <a:r>
              <a:rPr lang="en-US" sz="1800" dirty="0"/>
              <a:t> oleh </a:t>
            </a:r>
            <a:r>
              <a:rPr lang="en-US" sz="1800" dirty="0" err="1"/>
              <a:t>pejabat</a:t>
            </a:r>
            <a:r>
              <a:rPr lang="en-US" sz="1800" dirty="0"/>
              <a:t> </a:t>
            </a:r>
            <a:r>
              <a:rPr lang="en-US" sz="1800" dirty="0" err="1"/>
              <a:t>pemerintah</a:t>
            </a:r>
            <a:r>
              <a:rPr lang="en-US" sz="1800" dirty="0"/>
              <a:t> yang </a:t>
            </a:r>
            <a:r>
              <a:rPr lang="en-US" sz="1800" dirty="0" err="1"/>
              <a:t>berwenang</a:t>
            </a:r>
            <a:r>
              <a:rPr lang="en-US" sz="1800" dirty="0"/>
              <a:t>;</a:t>
            </a:r>
          </a:p>
          <a:p>
            <a:pPr algn="just"/>
            <a:r>
              <a:rPr lang="en-US" sz="1800" dirty="0" err="1"/>
              <a:t>Menaati</a:t>
            </a:r>
            <a:r>
              <a:rPr lang="en-US" sz="1800" dirty="0"/>
              <a:t> </a:t>
            </a:r>
            <a:r>
              <a:rPr lang="en-US" sz="1800" dirty="0" err="1"/>
              <a:t>ketentuan</a:t>
            </a:r>
            <a:r>
              <a:rPr lang="en-US" sz="1800" dirty="0"/>
              <a:t> </a:t>
            </a:r>
            <a:r>
              <a:rPr lang="en-US" sz="1800" dirty="0" err="1"/>
              <a:t>peraturan</a:t>
            </a:r>
            <a:r>
              <a:rPr lang="en-US" sz="1800" dirty="0"/>
              <a:t> </a:t>
            </a:r>
            <a:r>
              <a:rPr lang="en-US" sz="1800" dirty="0" err="1"/>
              <a:t>perundang-undangan</a:t>
            </a:r>
            <a:r>
              <a:rPr lang="en-US" sz="1800" dirty="0"/>
              <a:t>;</a:t>
            </a:r>
          </a:p>
          <a:p>
            <a:pPr algn="just"/>
            <a:r>
              <a:rPr lang="sv-SE" sz="1800" dirty="0"/>
              <a:t>Melaksanakan tugas kedinasan dengan penuh pengabdian, kejujuran, kesadaran, dan tanggung jawab;</a:t>
            </a:r>
          </a:p>
          <a:p>
            <a:pPr algn="just"/>
            <a:r>
              <a:rPr lang="sv-SE" sz="1800" dirty="0"/>
              <a:t>Menunjukkan integritas dan keteladanan dalam sikap, perilaku, ucapan, dan tindakan kepada setiap orang, baik </a:t>
            </a:r>
            <a:r>
              <a:rPr lang="it-IT" sz="1800" dirty="0"/>
              <a:t>di dalam maupun di luar kedinasan;</a:t>
            </a:r>
          </a:p>
          <a:p>
            <a:pPr algn="just"/>
            <a:r>
              <a:rPr lang="it-IT" sz="1800" dirty="0"/>
              <a:t>M</a:t>
            </a:r>
            <a:r>
              <a:rPr lang="fi-FI" sz="1800" dirty="0"/>
              <a:t>enyimpan rahasia jabatan dan hanya dapat mengemukakan rahasia jabatan sesuai dengan </a:t>
            </a:r>
            <a:r>
              <a:rPr lang="en-US" sz="1800" dirty="0" err="1"/>
              <a:t>ketentuan</a:t>
            </a:r>
            <a:r>
              <a:rPr lang="en-US" sz="1800" dirty="0"/>
              <a:t> </a:t>
            </a:r>
            <a:r>
              <a:rPr lang="en-US" sz="1800" dirty="0" err="1"/>
              <a:t>peraturan</a:t>
            </a:r>
            <a:r>
              <a:rPr lang="en-US" sz="1800" dirty="0"/>
              <a:t> </a:t>
            </a:r>
            <a:r>
              <a:rPr lang="en-US" sz="1800" dirty="0" err="1"/>
              <a:t>perundang-undangan</a:t>
            </a:r>
            <a:r>
              <a:rPr lang="en-US" sz="1800" dirty="0"/>
              <a:t>; dan</a:t>
            </a:r>
          </a:p>
          <a:p>
            <a:pPr algn="just"/>
            <a:r>
              <a:rPr lang="it-IT" sz="1800" dirty="0"/>
              <a:t>Bersedia ditempatkan di seluruh wilayah NKRI</a:t>
            </a:r>
            <a:r>
              <a:rPr lang="en-US" sz="1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101868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E03585-EE1A-CB54-8964-B8BB228B28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/>
            <a:r>
              <a:rPr lang="en-US" sz="2400" dirty="0"/>
              <a:t>Selain </a:t>
            </a:r>
            <a:r>
              <a:rPr lang="en-US" sz="2400" dirty="0" err="1"/>
              <a:t>memenuhi</a:t>
            </a:r>
            <a:r>
              <a:rPr lang="en-US" sz="2400" dirty="0"/>
              <a:t> </a:t>
            </a:r>
            <a:r>
              <a:rPr lang="en-US" sz="2400" dirty="0" err="1"/>
              <a:t>kewajiban</a:t>
            </a:r>
            <a:r>
              <a:rPr lang="en-US" sz="2400" dirty="0"/>
              <a:t> </a:t>
            </a:r>
            <a:r>
              <a:rPr lang="en-US" sz="2400" dirty="0" err="1"/>
              <a:t>tersebut</a:t>
            </a:r>
            <a:r>
              <a:rPr lang="en-US" sz="2400" dirty="0"/>
              <a:t>, PNS juga </a:t>
            </a:r>
            <a:r>
              <a:rPr lang="en-US" sz="2400" dirty="0" err="1"/>
              <a:t>wajib</a:t>
            </a:r>
            <a:r>
              <a:rPr lang="en-US" sz="2400" dirty="0"/>
              <a:t>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D195C2-3D49-693C-2468-176141D854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sz="1700" dirty="0" err="1"/>
              <a:t>Menghadiri</a:t>
            </a:r>
            <a:r>
              <a:rPr lang="en-US" sz="1700" dirty="0"/>
              <a:t> dan </a:t>
            </a:r>
            <a:r>
              <a:rPr lang="en-US" sz="1700" dirty="0" err="1"/>
              <a:t>mengucapkan</a:t>
            </a:r>
            <a:r>
              <a:rPr lang="en-US" sz="1700" dirty="0"/>
              <a:t> </a:t>
            </a:r>
            <a:r>
              <a:rPr lang="en-US" sz="1700" dirty="0" err="1"/>
              <a:t>sumpah</a:t>
            </a:r>
            <a:r>
              <a:rPr lang="en-US" sz="1700" dirty="0"/>
              <a:t>/ </a:t>
            </a:r>
            <a:r>
              <a:rPr lang="en-US" sz="1700" dirty="0" err="1"/>
              <a:t>janji</a:t>
            </a:r>
            <a:r>
              <a:rPr lang="en-US" sz="1700" dirty="0"/>
              <a:t> PNS;</a:t>
            </a:r>
          </a:p>
          <a:p>
            <a:pPr algn="just"/>
            <a:r>
              <a:rPr lang="en-US" sz="1700" dirty="0" err="1"/>
              <a:t>Menghadiri</a:t>
            </a:r>
            <a:r>
              <a:rPr lang="en-US" sz="1700" dirty="0"/>
              <a:t> dan </a:t>
            </a:r>
            <a:r>
              <a:rPr lang="en-US" sz="1700" dirty="0" err="1"/>
              <a:t>mengucapkan</a:t>
            </a:r>
            <a:r>
              <a:rPr lang="en-US" sz="1700" dirty="0"/>
              <a:t> </a:t>
            </a:r>
            <a:r>
              <a:rPr lang="en-US" sz="1700" dirty="0" err="1"/>
              <a:t>sumpah</a:t>
            </a:r>
            <a:r>
              <a:rPr lang="en-US" sz="1700" dirty="0"/>
              <a:t>/</a:t>
            </a:r>
            <a:r>
              <a:rPr lang="en-US" sz="1700" dirty="0" err="1"/>
              <a:t>janji</a:t>
            </a:r>
            <a:r>
              <a:rPr lang="en-US" sz="1700" dirty="0"/>
              <a:t> </a:t>
            </a:r>
            <a:r>
              <a:rPr lang="en-US" sz="1700" dirty="0" err="1"/>
              <a:t>jabatan</a:t>
            </a:r>
            <a:r>
              <a:rPr lang="en-US" sz="1700" dirty="0"/>
              <a:t>;</a:t>
            </a:r>
          </a:p>
          <a:p>
            <a:pPr algn="just"/>
            <a:r>
              <a:rPr lang="en-US" sz="1700" dirty="0" err="1"/>
              <a:t>Mengutamakan</a:t>
            </a:r>
            <a:r>
              <a:rPr lang="en-US" sz="1700" dirty="0"/>
              <a:t> </a:t>
            </a:r>
            <a:r>
              <a:rPr lang="en-US" sz="1700" dirty="0" err="1"/>
              <a:t>kepentingan</a:t>
            </a:r>
            <a:r>
              <a:rPr lang="en-US" sz="1700" dirty="0"/>
              <a:t> negara </a:t>
            </a:r>
            <a:r>
              <a:rPr lang="en-US" sz="1700" dirty="0" err="1"/>
              <a:t>dari</a:t>
            </a:r>
            <a:r>
              <a:rPr lang="en-US" sz="1700" dirty="0"/>
              <a:t> pada </a:t>
            </a:r>
            <a:r>
              <a:rPr lang="es-ES" sz="1700" dirty="0" err="1"/>
              <a:t>kepentingan</a:t>
            </a:r>
            <a:r>
              <a:rPr lang="es-ES" sz="1700" dirty="0"/>
              <a:t> </a:t>
            </a:r>
            <a:r>
              <a:rPr lang="es-ES" sz="1700" dirty="0" err="1"/>
              <a:t>pribadi</a:t>
            </a:r>
            <a:r>
              <a:rPr lang="es-ES" sz="1700" dirty="0"/>
              <a:t>, </a:t>
            </a:r>
            <a:r>
              <a:rPr lang="es-ES" sz="1700" dirty="0" err="1"/>
              <a:t>seseorang</a:t>
            </a:r>
            <a:r>
              <a:rPr lang="es-ES" sz="1700" dirty="0"/>
              <a:t>, dan/</a:t>
            </a:r>
            <a:r>
              <a:rPr lang="es-ES" sz="1700" dirty="0" err="1"/>
              <a:t>atau</a:t>
            </a:r>
            <a:r>
              <a:rPr lang="es-ES" sz="1700" dirty="0"/>
              <a:t> </a:t>
            </a:r>
            <a:r>
              <a:rPr lang="es-ES" sz="1700" dirty="0" err="1"/>
              <a:t>golongan</a:t>
            </a:r>
            <a:r>
              <a:rPr lang="es-ES" sz="1700" dirty="0"/>
              <a:t>;</a:t>
            </a:r>
          </a:p>
          <a:p>
            <a:pPr algn="just"/>
            <a:r>
              <a:rPr lang="sv-SE" sz="1700" dirty="0"/>
              <a:t>Melaporkan dengan segera kepada atasannya apabila </a:t>
            </a:r>
            <a:r>
              <a:rPr lang="en-US" sz="1700" dirty="0" err="1"/>
              <a:t>mengetahui</a:t>
            </a:r>
            <a:r>
              <a:rPr lang="en-US" sz="1700" dirty="0"/>
              <a:t> </a:t>
            </a:r>
            <a:r>
              <a:rPr lang="en-US" sz="1700" dirty="0" err="1"/>
              <a:t>ada</a:t>
            </a:r>
            <a:r>
              <a:rPr lang="en-US" sz="1700" dirty="0"/>
              <a:t> </a:t>
            </a:r>
            <a:r>
              <a:rPr lang="en-US" sz="1700" dirty="0" err="1"/>
              <a:t>hal</a:t>
            </a:r>
            <a:r>
              <a:rPr lang="en-US" sz="1700" dirty="0"/>
              <a:t> yang </a:t>
            </a:r>
            <a:r>
              <a:rPr lang="en-US" sz="1700" dirty="0" err="1"/>
              <a:t>dapat</a:t>
            </a:r>
            <a:r>
              <a:rPr lang="en-US" sz="1700" dirty="0"/>
              <a:t> </a:t>
            </a:r>
            <a:r>
              <a:rPr lang="en-US" sz="1700" dirty="0" err="1"/>
              <a:t>membahayakan</a:t>
            </a:r>
            <a:r>
              <a:rPr lang="en-US" sz="1700" dirty="0"/>
              <a:t> </a:t>
            </a:r>
            <a:r>
              <a:rPr lang="en-US" sz="1700" dirty="0" err="1"/>
              <a:t>keamanan</a:t>
            </a:r>
            <a:r>
              <a:rPr lang="en-US" sz="1700" dirty="0"/>
              <a:t> negara </a:t>
            </a:r>
            <a:r>
              <a:rPr lang="en-US" sz="1700" dirty="0" err="1"/>
              <a:t>atau</a:t>
            </a:r>
            <a:r>
              <a:rPr lang="en-US" sz="1700" dirty="0"/>
              <a:t> </a:t>
            </a:r>
            <a:r>
              <a:rPr lang="en-US" sz="1700" dirty="0" err="1"/>
              <a:t>merugikan</a:t>
            </a:r>
            <a:r>
              <a:rPr lang="en-US" sz="1700" dirty="0"/>
              <a:t> </a:t>
            </a:r>
            <a:r>
              <a:rPr lang="en-US" sz="1700" dirty="0" err="1"/>
              <a:t>keuangan</a:t>
            </a:r>
            <a:r>
              <a:rPr lang="en-US" sz="1700" dirty="0"/>
              <a:t> negara;</a:t>
            </a:r>
          </a:p>
          <a:p>
            <a:pPr algn="just"/>
            <a:r>
              <a:rPr lang="en-US" sz="1700" dirty="0" err="1"/>
              <a:t>Melaporkan</a:t>
            </a:r>
            <a:r>
              <a:rPr lang="en-US" sz="1700" dirty="0"/>
              <a:t> </a:t>
            </a:r>
            <a:r>
              <a:rPr lang="en-US" sz="1700" dirty="0" err="1"/>
              <a:t>harta</a:t>
            </a:r>
            <a:r>
              <a:rPr lang="en-US" sz="1700" dirty="0"/>
              <a:t> </a:t>
            </a:r>
            <a:r>
              <a:rPr lang="en-US" sz="1700" dirty="0" err="1"/>
              <a:t>kekayaan</a:t>
            </a:r>
            <a:r>
              <a:rPr lang="en-US" sz="1700" dirty="0"/>
              <a:t> </a:t>
            </a:r>
            <a:r>
              <a:rPr lang="en-US" sz="1700" dirty="0" err="1"/>
              <a:t>kepada</a:t>
            </a:r>
            <a:r>
              <a:rPr lang="en-US" sz="1700" dirty="0"/>
              <a:t> </a:t>
            </a:r>
            <a:r>
              <a:rPr lang="en-US" sz="1700" dirty="0" err="1"/>
              <a:t>pejabat</a:t>
            </a:r>
            <a:r>
              <a:rPr lang="en-US" sz="1700" dirty="0"/>
              <a:t> yang </a:t>
            </a:r>
            <a:r>
              <a:rPr lang="en-US" sz="1700" dirty="0" err="1"/>
              <a:t>berwenang</a:t>
            </a:r>
            <a:r>
              <a:rPr lang="en-US" sz="1700" dirty="0"/>
              <a:t> </a:t>
            </a:r>
            <a:r>
              <a:rPr lang="en-US" sz="1700" dirty="0" err="1"/>
              <a:t>sesuai</a:t>
            </a:r>
            <a:r>
              <a:rPr lang="en-US" sz="1700" dirty="0"/>
              <a:t> </a:t>
            </a:r>
            <a:r>
              <a:rPr lang="en-US" sz="1700" dirty="0" err="1"/>
              <a:t>dengan</a:t>
            </a:r>
            <a:r>
              <a:rPr lang="en-US" sz="1700" dirty="0"/>
              <a:t> </a:t>
            </a:r>
            <a:r>
              <a:rPr lang="en-US" sz="1700" dirty="0" err="1"/>
              <a:t>ketentuan</a:t>
            </a:r>
            <a:r>
              <a:rPr lang="en-US" sz="1700" dirty="0"/>
              <a:t> </a:t>
            </a:r>
            <a:r>
              <a:rPr lang="en-US" sz="1700" dirty="0" err="1"/>
              <a:t>peraturan</a:t>
            </a:r>
            <a:r>
              <a:rPr lang="en-US" sz="1700" dirty="0"/>
              <a:t> </a:t>
            </a:r>
            <a:r>
              <a:rPr lang="en-US" sz="1700" dirty="0" err="1"/>
              <a:t>perundang-undangan</a:t>
            </a:r>
            <a:r>
              <a:rPr lang="en-US" sz="1700" dirty="0"/>
              <a:t>;</a:t>
            </a:r>
          </a:p>
          <a:p>
            <a:pPr algn="just"/>
            <a:r>
              <a:rPr lang="fi-FI" sz="1700" dirty="0"/>
              <a:t>Masuk kerja dan menaati ketentuan jam kerja;</a:t>
            </a:r>
          </a:p>
          <a:p>
            <a:pPr algn="just"/>
            <a:r>
              <a:rPr lang="en-US" sz="1700" dirty="0" err="1"/>
              <a:t>Menggunakan</a:t>
            </a:r>
            <a:r>
              <a:rPr lang="en-US" sz="1700" dirty="0"/>
              <a:t> dan </a:t>
            </a:r>
            <a:r>
              <a:rPr lang="en-US" sz="1700" dirty="0" err="1"/>
              <a:t>memelihara</a:t>
            </a:r>
            <a:r>
              <a:rPr lang="en-US" sz="1700" dirty="0"/>
              <a:t> </a:t>
            </a:r>
            <a:r>
              <a:rPr lang="en-US" sz="1700" dirty="0" err="1"/>
              <a:t>barang</a:t>
            </a:r>
            <a:r>
              <a:rPr lang="en-US" sz="1700" dirty="0"/>
              <a:t> </a:t>
            </a:r>
            <a:r>
              <a:rPr lang="en-US" sz="1700" dirty="0" err="1"/>
              <a:t>milik</a:t>
            </a:r>
            <a:r>
              <a:rPr lang="en-US" sz="1700" dirty="0"/>
              <a:t> negara </a:t>
            </a:r>
            <a:r>
              <a:rPr lang="en-US" sz="1700" dirty="0" err="1"/>
              <a:t>dengan</a:t>
            </a:r>
            <a:r>
              <a:rPr lang="en-US" sz="1700" dirty="0"/>
              <a:t> </a:t>
            </a:r>
            <a:r>
              <a:rPr lang="en-US" sz="1700" dirty="0" err="1"/>
              <a:t>sebaik-baiknya</a:t>
            </a:r>
            <a:r>
              <a:rPr lang="en-US" sz="1700" dirty="0"/>
              <a:t>;</a:t>
            </a:r>
          </a:p>
          <a:p>
            <a:pPr algn="just"/>
            <a:r>
              <a:rPr lang="fi-FI" sz="1700" dirty="0"/>
              <a:t>Memberikan kesempatan kepada bawahan untuk </a:t>
            </a:r>
            <a:r>
              <a:rPr lang="en-US" sz="1700" dirty="0" err="1"/>
              <a:t>mengembangkan</a:t>
            </a:r>
            <a:r>
              <a:rPr lang="en-US" sz="1700" dirty="0"/>
              <a:t> </a:t>
            </a:r>
            <a:r>
              <a:rPr lang="en-US" sz="1700" dirty="0" err="1"/>
              <a:t>kompetensi</a:t>
            </a:r>
            <a:r>
              <a:rPr lang="en-US" sz="1700" dirty="0"/>
              <a:t>; dan</a:t>
            </a:r>
          </a:p>
          <a:p>
            <a:pPr algn="just"/>
            <a:r>
              <a:rPr lang="en-US" sz="1700" dirty="0" err="1"/>
              <a:t>Menolak</a:t>
            </a:r>
            <a:r>
              <a:rPr lang="en-US" sz="1700" dirty="0"/>
              <a:t> </a:t>
            </a:r>
            <a:r>
              <a:rPr lang="en-US" sz="1700" dirty="0" err="1"/>
              <a:t>segala</a:t>
            </a:r>
            <a:r>
              <a:rPr lang="en-US" sz="1700" dirty="0"/>
              <a:t> </a:t>
            </a:r>
            <a:r>
              <a:rPr lang="en-US" sz="1700" dirty="0" err="1"/>
              <a:t>bentuk</a:t>
            </a:r>
            <a:r>
              <a:rPr lang="en-US" sz="1700" dirty="0"/>
              <a:t> </a:t>
            </a:r>
            <a:r>
              <a:rPr lang="en-US" sz="1700" dirty="0" err="1"/>
              <a:t>pemberian</a:t>
            </a:r>
            <a:r>
              <a:rPr lang="en-US" sz="1700" dirty="0"/>
              <a:t> yang </a:t>
            </a:r>
            <a:r>
              <a:rPr lang="en-US" sz="1700" dirty="0" err="1"/>
              <a:t>berkaitan</a:t>
            </a:r>
            <a:r>
              <a:rPr lang="en-US" sz="1700" dirty="0"/>
              <a:t> </a:t>
            </a:r>
            <a:r>
              <a:rPr lang="en-US" sz="1700" dirty="0" err="1"/>
              <a:t>dengan</a:t>
            </a:r>
            <a:r>
              <a:rPr lang="en-US" sz="1700" dirty="0"/>
              <a:t> </a:t>
            </a:r>
            <a:r>
              <a:rPr lang="en-US" sz="1700" dirty="0" err="1"/>
              <a:t>tugas</a:t>
            </a:r>
            <a:r>
              <a:rPr lang="en-US" sz="1700" dirty="0"/>
              <a:t> dan </a:t>
            </a:r>
            <a:r>
              <a:rPr lang="en-US" sz="1700" dirty="0" err="1"/>
              <a:t>fungsi</a:t>
            </a:r>
            <a:r>
              <a:rPr lang="en-US" sz="1700" dirty="0"/>
              <a:t> </a:t>
            </a:r>
            <a:r>
              <a:rPr lang="en-US" sz="1700" dirty="0" err="1"/>
              <a:t>kecuali</a:t>
            </a:r>
            <a:r>
              <a:rPr lang="en-US" sz="1700" dirty="0"/>
              <a:t> </a:t>
            </a:r>
            <a:r>
              <a:rPr lang="en-US" sz="1700" dirty="0" err="1"/>
              <a:t>penghasilan</a:t>
            </a:r>
            <a:r>
              <a:rPr lang="en-US" sz="1700" dirty="0"/>
              <a:t> </a:t>
            </a:r>
            <a:r>
              <a:rPr lang="en-US" sz="1700" dirty="0" err="1"/>
              <a:t>sesuai</a:t>
            </a:r>
            <a:r>
              <a:rPr lang="en-US" sz="1700" dirty="0"/>
              <a:t> </a:t>
            </a:r>
            <a:r>
              <a:rPr lang="en-US" sz="1700" dirty="0" err="1"/>
              <a:t>dengan</a:t>
            </a:r>
            <a:r>
              <a:rPr lang="en-US" sz="1700" dirty="0"/>
              <a:t> </a:t>
            </a:r>
            <a:r>
              <a:rPr lang="en-US" sz="1700" dirty="0" err="1"/>
              <a:t>ketentuan</a:t>
            </a:r>
            <a:r>
              <a:rPr lang="en-US" sz="1700" dirty="0"/>
              <a:t> </a:t>
            </a:r>
            <a:r>
              <a:rPr lang="en-US" sz="1700" dirty="0" err="1"/>
              <a:t>peraturan</a:t>
            </a:r>
            <a:r>
              <a:rPr lang="en-US" sz="1700" dirty="0"/>
              <a:t> </a:t>
            </a:r>
            <a:r>
              <a:rPr lang="en-US" sz="1700" dirty="0" err="1"/>
              <a:t>perundang-undangan</a:t>
            </a:r>
            <a:r>
              <a:rPr lang="en-US" sz="1700" dirty="0"/>
              <a:t>,</a:t>
            </a:r>
          </a:p>
        </p:txBody>
      </p:sp>
    </p:spTree>
    <p:extLst>
      <p:ext uri="{BB962C8B-B14F-4D97-AF65-F5344CB8AC3E}">
        <p14:creationId xmlns:p14="http://schemas.microsoft.com/office/powerpoint/2010/main" val="2045693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211014-8D77-3C14-F851-AEC082F9DF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Larangan</a:t>
            </a:r>
            <a:r>
              <a:rPr lang="en-US" dirty="0"/>
              <a:t> PNS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7211A8-8457-8201-552A-B7B9C2D2A7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sz="1400" dirty="0" err="1"/>
              <a:t>Menyalahgunakan</a:t>
            </a:r>
            <a:r>
              <a:rPr lang="en-US" sz="1400" dirty="0"/>
              <a:t> </a:t>
            </a:r>
            <a:r>
              <a:rPr lang="en-US" sz="1400" dirty="0" err="1"/>
              <a:t>wewenang</a:t>
            </a:r>
            <a:r>
              <a:rPr lang="en-US" sz="1400" dirty="0"/>
              <a:t>;</a:t>
            </a:r>
          </a:p>
          <a:p>
            <a:pPr algn="just"/>
            <a:r>
              <a:rPr lang="en-US" sz="1400" dirty="0" err="1"/>
              <a:t>Menjadi</a:t>
            </a:r>
            <a:r>
              <a:rPr lang="en-US" sz="1400" dirty="0"/>
              <a:t> </a:t>
            </a:r>
            <a:r>
              <a:rPr lang="en-US" sz="1400" dirty="0" err="1"/>
              <a:t>perantara</a:t>
            </a:r>
            <a:r>
              <a:rPr lang="en-US" sz="1400" dirty="0"/>
              <a:t> </a:t>
            </a:r>
            <a:r>
              <a:rPr lang="en-US" sz="1400" dirty="0" err="1"/>
              <a:t>untuk</a:t>
            </a:r>
            <a:r>
              <a:rPr lang="en-US" sz="1400" dirty="0"/>
              <a:t> </a:t>
            </a:r>
            <a:r>
              <a:rPr lang="en-US" sz="1400" dirty="0" err="1"/>
              <a:t>mendapatkan</a:t>
            </a:r>
            <a:r>
              <a:rPr lang="en-US" sz="1400" dirty="0"/>
              <a:t> </a:t>
            </a:r>
            <a:r>
              <a:rPr lang="en-US" sz="1400" dirty="0" err="1"/>
              <a:t>keuntungan</a:t>
            </a:r>
            <a:r>
              <a:rPr lang="en-US" sz="1400" dirty="0"/>
              <a:t> </a:t>
            </a:r>
            <a:r>
              <a:rPr lang="en-US" sz="1400" dirty="0" err="1"/>
              <a:t>pribadi</a:t>
            </a:r>
            <a:r>
              <a:rPr lang="en-US" sz="1400" dirty="0"/>
              <a:t> dan/</a:t>
            </a:r>
            <a:r>
              <a:rPr lang="en-US" sz="1400" dirty="0" err="1"/>
              <a:t>atau</a:t>
            </a:r>
            <a:r>
              <a:rPr lang="en-US" sz="1400" dirty="0"/>
              <a:t> orang lain </a:t>
            </a:r>
            <a:r>
              <a:rPr lang="en-US" sz="1400" dirty="0" err="1"/>
              <a:t>dengan</a:t>
            </a:r>
            <a:r>
              <a:rPr lang="en-US" sz="1400" dirty="0"/>
              <a:t> </a:t>
            </a:r>
            <a:r>
              <a:rPr lang="en-US" sz="1400" dirty="0" err="1"/>
              <a:t>Menggunakan</a:t>
            </a:r>
            <a:r>
              <a:rPr lang="en-US" sz="1400" dirty="0"/>
              <a:t> </a:t>
            </a:r>
            <a:r>
              <a:rPr lang="en-US" sz="1400" dirty="0" err="1"/>
              <a:t>kewenangan</a:t>
            </a:r>
            <a:r>
              <a:rPr lang="en-US" sz="1400" dirty="0"/>
              <a:t> orang lain yang </a:t>
            </a:r>
            <a:r>
              <a:rPr lang="en-US" sz="1400" dirty="0" err="1"/>
              <a:t>diduga</a:t>
            </a:r>
            <a:r>
              <a:rPr lang="en-US" sz="1400" dirty="0"/>
              <a:t> </a:t>
            </a:r>
            <a:r>
              <a:rPr lang="en-US" sz="1400" dirty="0" err="1"/>
              <a:t>terjadi</a:t>
            </a:r>
            <a:r>
              <a:rPr lang="en-US" sz="1400" dirty="0"/>
              <a:t> </a:t>
            </a:r>
            <a:r>
              <a:rPr lang="en-US" sz="1400" dirty="0" err="1"/>
              <a:t>konflik</a:t>
            </a:r>
            <a:r>
              <a:rPr lang="en-US" sz="1400" dirty="0"/>
              <a:t> </a:t>
            </a:r>
            <a:r>
              <a:rPr lang="en-US" sz="1400" dirty="0" err="1"/>
              <a:t>kepentingan</a:t>
            </a:r>
            <a:r>
              <a:rPr lang="en-US" sz="1400" dirty="0"/>
              <a:t> </a:t>
            </a:r>
            <a:r>
              <a:rPr lang="en-US" sz="1400" dirty="0" err="1"/>
              <a:t>dengan</a:t>
            </a:r>
            <a:r>
              <a:rPr lang="en-US" sz="1400" dirty="0"/>
              <a:t> </a:t>
            </a:r>
            <a:r>
              <a:rPr lang="en-US" sz="1400" dirty="0" err="1"/>
              <a:t>jabatan</a:t>
            </a:r>
            <a:r>
              <a:rPr lang="en-US" sz="1400" dirty="0"/>
              <a:t>;</a:t>
            </a:r>
          </a:p>
          <a:p>
            <a:pPr algn="just"/>
            <a:r>
              <a:rPr lang="en-US" sz="1400" dirty="0" err="1"/>
              <a:t>Menjadi</a:t>
            </a:r>
            <a:r>
              <a:rPr lang="en-US" sz="1400" dirty="0"/>
              <a:t> </a:t>
            </a:r>
            <a:r>
              <a:rPr lang="en-US" sz="1400" dirty="0" err="1"/>
              <a:t>pegawai</a:t>
            </a:r>
            <a:r>
              <a:rPr lang="en-US" sz="1400" dirty="0"/>
              <a:t> </a:t>
            </a:r>
            <a:r>
              <a:rPr lang="en-US" sz="1400" dirty="0" err="1"/>
              <a:t>atau</a:t>
            </a:r>
            <a:r>
              <a:rPr lang="en-US" sz="1400" dirty="0"/>
              <a:t> </a:t>
            </a:r>
            <a:r>
              <a:rPr lang="en-US" sz="1400" dirty="0" err="1"/>
              <a:t>bekerja</a:t>
            </a:r>
            <a:r>
              <a:rPr lang="en-US" sz="1400" dirty="0"/>
              <a:t> </a:t>
            </a:r>
            <a:r>
              <a:rPr lang="en-US" sz="1400" dirty="0" err="1"/>
              <a:t>untuk</a:t>
            </a:r>
            <a:r>
              <a:rPr lang="en-US" sz="1400" dirty="0"/>
              <a:t> negara lain;</a:t>
            </a:r>
          </a:p>
          <a:p>
            <a:pPr algn="just"/>
            <a:r>
              <a:rPr lang="en-US" sz="1400" dirty="0" err="1"/>
              <a:t>Bekerja</a:t>
            </a:r>
            <a:r>
              <a:rPr lang="en-US" sz="1400" dirty="0"/>
              <a:t> pada </a:t>
            </a:r>
            <a:r>
              <a:rPr lang="en-US" sz="1400" dirty="0" err="1"/>
              <a:t>lembaga</a:t>
            </a:r>
            <a:r>
              <a:rPr lang="en-US" sz="1400" dirty="0"/>
              <a:t> </a:t>
            </a:r>
            <a:r>
              <a:rPr lang="en-US" sz="1400" dirty="0" err="1"/>
              <a:t>atau</a:t>
            </a:r>
            <a:r>
              <a:rPr lang="en-US" sz="1400" dirty="0"/>
              <a:t> </a:t>
            </a:r>
            <a:r>
              <a:rPr lang="en-US" sz="1400" dirty="0" err="1"/>
              <a:t>organisasi</a:t>
            </a:r>
            <a:r>
              <a:rPr lang="en-US" sz="1400" dirty="0"/>
              <a:t> </a:t>
            </a:r>
            <a:r>
              <a:rPr lang="en-US" sz="1400" dirty="0" err="1"/>
              <a:t>internasional</a:t>
            </a:r>
            <a:r>
              <a:rPr lang="en-US" sz="1400" dirty="0"/>
              <a:t> </a:t>
            </a:r>
            <a:r>
              <a:rPr lang="en-US" sz="1400" dirty="0" err="1"/>
              <a:t>tanpa</a:t>
            </a:r>
            <a:r>
              <a:rPr lang="en-US" sz="1400" dirty="0"/>
              <a:t> </a:t>
            </a:r>
            <a:r>
              <a:rPr lang="en-US" sz="1400" dirty="0" err="1"/>
              <a:t>izin</a:t>
            </a:r>
            <a:r>
              <a:rPr lang="en-US" sz="1400" dirty="0"/>
              <a:t> </a:t>
            </a:r>
            <a:r>
              <a:rPr lang="en-US" sz="1400" dirty="0" err="1"/>
              <a:t>atau</a:t>
            </a:r>
            <a:r>
              <a:rPr lang="en-US" sz="1400" dirty="0"/>
              <a:t> </a:t>
            </a:r>
            <a:r>
              <a:rPr lang="en-US" sz="1400" dirty="0" err="1"/>
              <a:t>tanpa</a:t>
            </a:r>
            <a:r>
              <a:rPr lang="en-US" sz="1400" dirty="0"/>
              <a:t> </a:t>
            </a:r>
            <a:r>
              <a:rPr lang="en-US" sz="1400" dirty="0" err="1"/>
              <a:t>ditugaskan</a:t>
            </a:r>
            <a:r>
              <a:rPr lang="en-US" sz="1400" dirty="0"/>
              <a:t> oleh </a:t>
            </a:r>
            <a:r>
              <a:rPr lang="en-US" sz="1400" dirty="0" err="1"/>
              <a:t>Pejabat</a:t>
            </a:r>
            <a:r>
              <a:rPr lang="en-US" sz="1400" dirty="0"/>
              <a:t> Pembina </a:t>
            </a:r>
            <a:r>
              <a:rPr lang="en-US" sz="1400" dirty="0" err="1"/>
              <a:t>Kepegawaian</a:t>
            </a:r>
            <a:r>
              <a:rPr lang="en-US" sz="1400" dirty="0"/>
              <a:t>;</a:t>
            </a:r>
          </a:p>
          <a:p>
            <a:pPr algn="just"/>
            <a:r>
              <a:rPr lang="fi-FI" sz="1400" dirty="0"/>
              <a:t>Bekerja pada perusahaan asing, konsultan asing, atau </a:t>
            </a:r>
            <a:r>
              <a:rPr lang="en-US" sz="1400" dirty="0" err="1"/>
              <a:t>lembaga</a:t>
            </a:r>
            <a:r>
              <a:rPr lang="en-US" sz="1400" dirty="0"/>
              <a:t> </a:t>
            </a:r>
            <a:r>
              <a:rPr lang="en-US" sz="1400" dirty="0" err="1"/>
              <a:t>swadaya</a:t>
            </a:r>
            <a:r>
              <a:rPr lang="en-US" sz="1400" dirty="0"/>
              <a:t> </a:t>
            </a:r>
            <a:r>
              <a:rPr lang="en-US" sz="1400" dirty="0" err="1"/>
              <a:t>masyarakat</a:t>
            </a:r>
            <a:r>
              <a:rPr lang="en-US" sz="1400" dirty="0"/>
              <a:t> </a:t>
            </a:r>
            <a:r>
              <a:rPr lang="en-US" sz="1400" dirty="0" err="1"/>
              <a:t>asing</a:t>
            </a:r>
            <a:r>
              <a:rPr lang="en-US" sz="1400" dirty="0"/>
              <a:t> </a:t>
            </a:r>
            <a:r>
              <a:rPr lang="en-US" sz="1400" dirty="0" err="1"/>
              <a:t>kecuali</a:t>
            </a:r>
            <a:r>
              <a:rPr lang="en-US" sz="1400" dirty="0"/>
              <a:t> </a:t>
            </a:r>
            <a:r>
              <a:rPr lang="en-US" sz="1400" dirty="0" err="1"/>
              <a:t>ditugaskan</a:t>
            </a:r>
            <a:r>
              <a:rPr lang="en-US" sz="1400" dirty="0"/>
              <a:t> oleh </a:t>
            </a:r>
            <a:r>
              <a:rPr lang="en-US" sz="1400" dirty="0" err="1"/>
              <a:t>Pejabat</a:t>
            </a:r>
            <a:r>
              <a:rPr lang="en-US" sz="1400" dirty="0"/>
              <a:t> Pembina </a:t>
            </a:r>
            <a:r>
              <a:rPr lang="en-US" sz="1400" dirty="0" err="1"/>
              <a:t>Kepegawaian</a:t>
            </a:r>
            <a:r>
              <a:rPr lang="en-US" sz="1400" dirty="0"/>
              <a:t>;</a:t>
            </a:r>
          </a:p>
          <a:p>
            <a:pPr algn="just"/>
            <a:r>
              <a:rPr lang="en-US" sz="1400" dirty="0" err="1"/>
              <a:t>Memiliki</a:t>
            </a:r>
            <a:r>
              <a:rPr lang="en-US" sz="1400" dirty="0"/>
              <a:t>, </a:t>
            </a:r>
            <a:r>
              <a:rPr lang="en-US" sz="1400" dirty="0" err="1"/>
              <a:t>menjual</a:t>
            </a:r>
            <a:r>
              <a:rPr lang="en-US" sz="1400" dirty="0"/>
              <a:t>, </a:t>
            </a:r>
            <a:r>
              <a:rPr lang="en-US" sz="1400" dirty="0" err="1"/>
              <a:t>membeli</a:t>
            </a:r>
            <a:r>
              <a:rPr lang="en-US" sz="1400" dirty="0"/>
              <a:t>, </a:t>
            </a:r>
            <a:r>
              <a:rPr lang="en-US" sz="1400" dirty="0" err="1"/>
              <a:t>menggadaikan</a:t>
            </a:r>
            <a:r>
              <a:rPr lang="en-US" sz="1400" dirty="0"/>
              <a:t>, </a:t>
            </a:r>
            <a:r>
              <a:rPr lang="en-US" sz="1400" dirty="0" err="1"/>
              <a:t>menyewakan</a:t>
            </a:r>
            <a:r>
              <a:rPr lang="en-US" sz="1400" dirty="0"/>
              <a:t>, </a:t>
            </a:r>
            <a:r>
              <a:rPr lang="en-US" sz="1400" dirty="0" err="1"/>
              <a:t>atau</a:t>
            </a:r>
            <a:r>
              <a:rPr lang="en-US" sz="1400" dirty="0"/>
              <a:t> </a:t>
            </a:r>
            <a:r>
              <a:rPr lang="en-US" sz="1400" dirty="0" err="1"/>
              <a:t>meminjamkan</a:t>
            </a:r>
            <a:r>
              <a:rPr lang="en-US" sz="1400" dirty="0"/>
              <a:t> </a:t>
            </a:r>
            <a:r>
              <a:rPr lang="en-US" sz="1400" dirty="0" err="1"/>
              <a:t>barang</a:t>
            </a:r>
            <a:r>
              <a:rPr lang="en-US" sz="1400" dirty="0"/>
              <a:t> </a:t>
            </a:r>
            <a:r>
              <a:rPr lang="en-US" sz="1400" dirty="0" err="1"/>
              <a:t>baik</a:t>
            </a:r>
            <a:r>
              <a:rPr lang="en-US" sz="1400" dirty="0"/>
              <a:t> </a:t>
            </a:r>
            <a:r>
              <a:rPr lang="en-US" sz="1400" dirty="0" err="1"/>
              <a:t>bergerak</a:t>
            </a:r>
            <a:r>
              <a:rPr lang="en-US" sz="1400" dirty="0"/>
              <a:t> </a:t>
            </a:r>
            <a:r>
              <a:rPr lang="en-US" sz="1400" dirty="0" err="1"/>
              <a:t>atau</a:t>
            </a:r>
            <a:r>
              <a:rPr lang="en-US" sz="1400" dirty="0"/>
              <a:t> </a:t>
            </a:r>
            <a:r>
              <a:rPr lang="en-US" sz="1400" dirty="0" err="1"/>
              <a:t>tidak</a:t>
            </a:r>
            <a:r>
              <a:rPr lang="en-US" sz="1400" dirty="0"/>
              <a:t> </a:t>
            </a:r>
            <a:r>
              <a:rPr lang="en-US" sz="1400" dirty="0" err="1"/>
              <a:t>bergerak</a:t>
            </a:r>
            <a:r>
              <a:rPr lang="en-US" sz="1400" dirty="0"/>
              <a:t>, </a:t>
            </a:r>
            <a:r>
              <a:rPr lang="en-US" sz="1400" dirty="0" err="1"/>
              <a:t>dokumen</a:t>
            </a:r>
            <a:r>
              <a:rPr lang="en-US" sz="1400" dirty="0"/>
              <a:t>, </a:t>
            </a:r>
            <a:r>
              <a:rPr lang="en-US" sz="1400" dirty="0" err="1"/>
              <a:t>atau</a:t>
            </a:r>
            <a:r>
              <a:rPr lang="en-US" sz="1400" dirty="0"/>
              <a:t> </a:t>
            </a:r>
            <a:r>
              <a:rPr lang="en-US" sz="1400" dirty="0" err="1"/>
              <a:t>surat</a:t>
            </a:r>
            <a:r>
              <a:rPr lang="en-US" sz="1400" dirty="0"/>
              <a:t> </a:t>
            </a:r>
            <a:r>
              <a:rPr lang="en-US" sz="1400" dirty="0" err="1"/>
              <a:t>berharga</a:t>
            </a:r>
            <a:r>
              <a:rPr lang="en-US" sz="1400" dirty="0"/>
              <a:t> </a:t>
            </a:r>
            <a:r>
              <a:rPr lang="en-US" sz="1400" dirty="0" err="1"/>
              <a:t>milik</a:t>
            </a:r>
            <a:r>
              <a:rPr lang="en-US" sz="1400" dirty="0"/>
              <a:t> negara </a:t>
            </a:r>
            <a:r>
              <a:rPr lang="en-US" sz="1400" dirty="0" err="1"/>
              <a:t>secara</a:t>
            </a:r>
            <a:r>
              <a:rPr lang="en-US" sz="1400" dirty="0"/>
              <a:t> </a:t>
            </a:r>
            <a:r>
              <a:rPr lang="en-US" sz="1400" dirty="0" err="1"/>
              <a:t>tidak</a:t>
            </a:r>
            <a:r>
              <a:rPr lang="en-US" sz="1400" dirty="0"/>
              <a:t> </a:t>
            </a:r>
            <a:r>
              <a:rPr lang="en-US" sz="1400" dirty="0" err="1"/>
              <a:t>sah</a:t>
            </a:r>
            <a:r>
              <a:rPr lang="en-US" sz="1400" dirty="0"/>
              <a:t>;</a:t>
            </a:r>
          </a:p>
          <a:p>
            <a:pPr algn="just"/>
            <a:r>
              <a:rPr lang="en-US" sz="1400" dirty="0" err="1"/>
              <a:t>Melakukan</a:t>
            </a:r>
            <a:r>
              <a:rPr lang="en-US" sz="1400" dirty="0"/>
              <a:t> </a:t>
            </a:r>
            <a:r>
              <a:rPr lang="en-US" sz="1400" dirty="0" err="1"/>
              <a:t>pungutan</a:t>
            </a:r>
            <a:r>
              <a:rPr lang="en-US" sz="1400" dirty="0"/>
              <a:t> di </a:t>
            </a:r>
            <a:r>
              <a:rPr lang="en-US" sz="1400" dirty="0" err="1"/>
              <a:t>luar</a:t>
            </a:r>
            <a:r>
              <a:rPr lang="en-US" sz="1400" dirty="0"/>
              <a:t> </a:t>
            </a:r>
            <a:r>
              <a:rPr lang="en-US" sz="1400" dirty="0" err="1"/>
              <a:t>ketentuan</a:t>
            </a:r>
            <a:r>
              <a:rPr lang="en-US" sz="1400" dirty="0"/>
              <a:t>;</a:t>
            </a:r>
          </a:p>
          <a:p>
            <a:pPr algn="just"/>
            <a:r>
              <a:rPr lang="en-US" sz="1400" dirty="0" err="1"/>
              <a:t>Melakukan</a:t>
            </a:r>
            <a:r>
              <a:rPr lang="en-US" sz="1400" dirty="0"/>
              <a:t> </a:t>
            </a:r>
            <a:r>
              <a:rPr lang="en-US" sz="1400" dirty="0" err="1"/>
              <a:t>kegiatan</a:t>
            </a:r>
            <a:r>
              <a:rPr lang="en-US" sz="1400" dirty="0"/>
              <a:t> yang </a:t>
            </a:r>
            <a:r>
              <a:rPr lang="en-US" sz="1400" dirty="0" err="1"/>
              <a:t>merugikan</a:t>
            </a:r>
            <a:r>
              <a:rPr lang="en-US" sz="1400" dirty="0"/>
              <a:t> negara;</a:t>
            </a:r>
          </a:p>
          <a:p>
            <a:pPr algn="just"/>
            <a:r>
              <a:rPr lang="nl-NL" sz="1400" dirty="0"/>
              <a:t>Bertindak sewenang-wenang terhadap bawahan;</a:t>
            </a:r>
          </a:p>
          <a:p>
            <a:pPr algn="just"/>
            <a:r>
              <a:rPr lang="en-US" sz="1400" dirty="0" err="1"/>
              <a:t>Menghalangi</a:t>
            </a:r>
            <a:r>
              <a:rPr lang="en-US" sz="1400" dirty="0"/>
              <a:t> </a:t>
            </a:r>
            <a:r>
              <a:rPr lang="en-US" sz="1400" dirty="0" err="1"/>
              <a:t>berjalannya</a:t>
            </a:r>
            <a:r>
              <a:rPr lang="en-US" sz="1400" dirty="0"/>
              <a:t> </a:t>
            </a:r>
            <a:r>
              <a:rPr lang="en-US" sz="1400" dirty="0" err="1"/>
              <a:t>tugas</a:t>
            </a:r>
            <a:r>
              <a:rPr lang="en-US" sz="1400" dirty="0"/>
              <a:t> </a:t>
            </a:r>
            <a:r>
              <a:rPr lang="en-US" sz="1400" dirty="0" err="1"/>
              <a:t>kedinasan</a:t>
            </a:r>
            <a:r>
              <a:rPr lang="en-US" sz="1400" dirty="0"/>
              <a:t>;</a:t>
            </a:r>
          </a:p>
          <a:p>
            <a:pPr algn="just"/>
            <a:r>
              <a:rPr lang="en-US" sz="1400" dirty="0" err="1"/>
              <a:t>Menerima</a:t>
            </a:r>
            <a:r>
              <a:rPr lang="en-US" sz="1400" dirty="0"/>
              <a:t> </a:t>
            </a:r>
            <a:r>
              <a:rPr lang="en-US" sz="1400" dirty="0" err="1"/>
              <a:t>hadiah</a:t>
            </a:r>
            <a:r>
              <a:rPr lang="en-US" sz="1400" dirty="0"/>
              <a:t> yang </a:t>
            </a:r>
            <a:r>
              <a:rPr lang="en-US" sz="1400" dirty="0" err="1"/>
              <a:t>berhubungan</a:t>
            </a:r>
            <a:r>
              <a:rPr lang="en-US" sz="1400" dirty="0"/>
              <a:t> </a:t>
            </a:r>
            <a:r>
              <a:rPr lang="en-US" sz="1400" dirty="0" err="1"/>
              <a:t>dengan</a:t>
            </a:r>
            <a:r>
              <a:rPr lang="en-US" sz="1400" dirty="0"/>
              <a:t> </a:t>
            </a:r>
            <a:r>
              <a:rPr lang="en-US" sz="1400" dirty="0" err="1"/>
              <a:t>jabatan</a:t>
            </a:r>
            <a:r>
              <a:rPr lang="en-US" sz="1400" dirty="0"/>
              <a:t> dan/</a:t>
            </a:r>
            <a:r>
              <a:rPr lang="en-US" sz="1400" dirty="0" err="1"/>
              <a:t>atau</a:t>
            </a:r>
            <a:r>
              <a:rPr lang="en-US" sz="1400" dirty="0"/>
              <a:t> </a:t>
            </a:r>
            <a:r>
              <a:rPr lang="en-US" sz="1400" dirty="0" err="1"/>
              <a:t>pekerjaan</a:t>
            </a:r>
            <a:r>
              <a:rPr lang="en-US" sz="1400" dirty="0"/>
              <a:t>;</a:t>
            </a:r>
          </a:p>
          <a:p>
            <a:pPr algn="just"/>
            <a:r>
              <a:rPr lang="en-US" sz="1400" dirty="0" err="1"/>
              <a:t>Meminta</a:t>
            </a:r>
            <a:r>
              <a:rPr lang="en-US" sz="1400" dirty="0"/>
              <a:t> </a:t>
            </a:r>
            <a:r>
              <a:rPr lang="en-US" sz="1400" dirty="0" err="1"/>
              <a:t>sesuatu</a:t>
            </a:r>
            <a:r>
              <a:rPr lang="en-US" sz="1400" dirty="0"/>
              <a:t> yang </a:t>
            </a:r>
            <a:r>
              <a:rPr lang="en-US" sz="1400" dirty="0" err="1"/>
              <a:t>berhubungan</a:t>
            </a:r>
            <a:r>
              <a:rPr lang="en-US" sz="1400" dirty="0"/>
              <a:t> </a:t>
            </a:r>
            <a:r>
              <a:rPr lang="en-US" sz="1400" dirty="0" err="1"/>
              <a:t>dengan</a:t>
            </a:r>
            <a:r>
              <a:rPr lang="en-US" sz="1400" dirty="0"/>
              <a:t> </a:t>
            </a:r>
            <a:r>
              <a:rPr lang="en-US" sz="1400" dirty="0" err="1"/>
              <a:t>jabatan</a:t>
            </a:r>
            <a:r>
              <a:rPr lang="en-US" sz="1400" dirty="0"/>
              <a:t>;</a:t>
            </a:r>
          </a:p>
          <a:p>
            <a:pPr algn="just"/>
            <a:r>
              <a:rPr lang="en-US" sz="1400" dirty="0" err="1"/>
              <a:t>Melakukan</a:t>
            </a:r>
            <a:r>
              <a:rPr lang="en-US" sz="1400" dirty="0"/>
              <a:t> </a:t>
            </a:r>
            <a:r>
              <a:rPr lang="en-US" sz="1400" dirty="0" err="1"/>
              <a:t>tindakan</a:t>
            </a:r>
            <a:r>
              <a:rPr lang="en-US" sz="1400" dirty="0"/>
              <a:t> </a:t>
            </a:r>
            <a:r>
              <a:rPr lang="en-US" sz="1400" dirty="0" err="1"/>
              <a:t>atau</a:t>
            </a:r>
            <a:r>
              <a:rPr lang="en-US" sz="1400" dirty="0"/>
              <a:t> </a:t>
            </a:r>
            <a:r>
              <a:rPr lang="en-US" sz="1400" dirty="0" err="1"/>
              <a:t>tidak</a:t>
            </a:r>
            <a:r>
              <a:rPr lang="en-US" sz="1400" dirty="0"/>
              <a:t> </a:t>
            </a:r>
            <a:r>
              <a:rPr lang="en-US" sz="1400" dirty="0" err="1"/>
              <a:t>melakukan</a:t>
            </a:r>
            <a:r>
              <a:rPr lang="en-US" sz="1400" dirty="0"/>
              <a:t> </a:t>
            </a:r>
            <a:r>
              <a:rPr lang="en-US" sz="1400" dirty="0" err="1"/>
              <a:t>tindakan</a:t>
            </a:r>
            <a:r>
              <a:rPr lang="en-US" sz="1400" dirty="0"/>
              <a:t> yang </a:t>
            </a:r>
            <a:r>
              <a:rPr lang="en-US" sz="1400" dirty="0" err="1"/>
              <a:t>dapat</a:t>
            </a:r>
            <a:r>
              <a:rPr lang="en-US" sz="1400" dirty="0"/>
              <a:t> </a:t>
            </a:r>
            <a:r>
              <a:rPr lang="en-US" sz="1400" dirty="0" err="1"/>
              <a:t>mengakibatkan</a:t>
            </a:r>
            <a:r>
              <a:rPr lang="en-US" sz="1400" dirty="0"/>
              <a:t> </a:t>
            </a:r>
            <a:r>
              <a:rPr lang="en-US" sz="1400" dirty="0" err="1"/>
              <a:t>kerugian</a:t>
            </a:r>
            <a:r>
              <a:rPr lang="en-US" sz="1400" dirty="0"/>
              <a:t> </a:t>
            </a:r>
            <a:r>
              <a:rPr lang="en-US" sz="1400" dirty="0" err="1"/>
              <a:t>bagi</a:t>
            </a:r>
            <a:r>
              <a:rPr lang="en-US" sz="1400" dirty="0"/>
              <a:t> yang </a:t>
            </a:r>
            <a:r>
              <a:rPr lang="en-US" sz="1400" dirty="0" err="1"/>
              <a:t>dilayani</a:t>
            </a:r>
            <a:r>
              <a:rPr lang="en-US" sz="1400" dirty="0"/>
              <a:t>; dan</a:t>
            </a:r>
          </a:p>
          <a:p>
            <a:pPr algn="just"/>
            <a:r>
              <a:rPr lang="en-US" sz="1400" dirty="0" err="1"/>
              <a:t>Memberikan</a:t>
            </a:r>
            <a:r>
              <a:rPr lang="en-US" sz="1400" dirty="0"/>
              <a:t> </a:t>
            </a:r>
            <a:r>
              <a:rPr lang="en-US" sz="1400" dirty="0" err="1"/>
              <a:t>dukungan</a:t>
            </a:r>
            <a:r>
              <a:rPr lang="en-US" sz="1400" dirty="0"/>
              <a:t> </a:t>
            </a:r>
            <a:r>
              <a:rPr lang="en-US" sz="1400" dirty="0" err="1"/>
              <a:t>kepada</a:t>
            </a:r>
            <a:r>
              <a:rPr lang="en-US" sz="1400" dirty="0"/>
              <a:t> </a:t>
            </a:r>
            <a:r>
              <a:rPr lang="en-US" sz="1400" dirty="0" err="1"/>
              <a:t>calon</a:t>
            </a:r>
            <a:r>
              <a:rPr lang="en-US" sz="1400" dirty="0"/>
              <a:t> </a:t>
            </a:r>
            <a:r>
              <a:rPr lang="en-US" sz="1400" dirty="0" err="1"/>
              <a:t>Presiden</a:t>
            </a:r>
            <a:r>
              <a:rPr lang="en-US" sz="1400" dirty="0"/>
              <a:t>/Wakil </a:t>
            </a:r>
            <a:r>
              <a:rPr lang="en-US" sz="1400" dirty="0" err="1"/>
              <a:t>Presiden</a:t>
            </a:r>
            <a:r>
              <a:rPr lang="en-US" sz="1400" dirty="0"/>
              <a:t>, </a:t>
            </a:r>
            <a:r>
              <a:rPr lang="en-US" sz="1400" dirty="0" err="1"/>
              <a:t>calon</a:t>
            </a:r>
            <a:r>
              <a:rPr lang="en-US" sz="1400" dirty="0"/>
              <a:t> </a:t>
            </a:r>
            <a:r>
              <a:rPr lang="en-US" sz="1400" dirty="0" err="1"/>
              <a:t>Kepala</a:t>
            </a:r>
            <a:r>
              <a:rPr lang="en-US" sz="1400" dirty="0"/>
              <a:t> Daerah/Wakil </a:t>
            </a:r>
            <a:r>
              <a:rPr lang="en-US" sz="1400" dirty="0" err="1"/>
              <a:t>Kepala</a:t>
            </a:r>
            <a:r>
              <a:rPr lang="en-US" sz="1400" dirty="0"/>
              <a:t> Daerah, </a:t>
            </a:r>
            <a:r>
              <a:rPr lang="en-US" sz="1400" dirty="0" err="1"/>
              <a:t>calon</a:t>
            </a:r>
            <a:r>
              <a:rPr lang="en-US" sz="1400" dirty="0"/>
              <a:t> </a:t>
            </a:r>
            <a:r>
              <a:rPr lang="en-US" sz="1400" dirty="0" err="1"/>
              <a:t>anggota</a:t>
            </a:r>
            <a:r>
              <a:rPr lang="en-US" sz="1400" dirty="0"/>
              <a:t> Dewan </a:t>
            </a:r>
            <a:r>
              <a:rPr lang="en-US" sz="1400" dirty="0" err="1"/>
              <a:t>Perwakilan</a:t>
            </a:r>
            <a:r>
              <a:rPr lang="en-US" sz="1400" dirty="0"/>
              <a:t> Rakyat, </a:t>
            </a:r>
            <a:r>
              <a:rPr lang="en-US" sz="1400" dirty="0" err="1"/>
              <a:t>calon</a:t>
            </a:r>
            <a:r>
              <a:rPr lang="en-US" sz="1400" dirty="0"/>
              <a:t> </a:t>
            </a:r>
            <a:r>
              <a:rPr lang="en-US" sz="1400" dirty="0" err="1"/>
              <a:t>anggota</a:t>
            </a:r>
            <a:r>
              <a:rPr lang="en-US" sz="1400" dirty="0"/>
              <a:t> Dewan </a:t>
            </a:r>
            <a:r>
              <a:rPr lang="en-US" sz="1400" dirty="0" err="1"/>
              <a:t>Perwakilan</a:t>
            </a:r>
            <a:r>
              <a:rPr lang="en-US" sz="1400" dirty="0"/>
              <a:t> Daerah, </a:t>
            </a:r>
            <a:r>
              <a:rPr lang="en-US" sz="1400" dirty="0" err="1"/>
              <a:t>atau</a:t>
            </a:r>
            <a:r>
              <a:rPr lang="en-US" sz="1400" dirty="0"/>
              <a:t> </a:t>
            </a:r>
            <a:r>
              <a:rPr lang="en-US" sz="1400" dirty="0" err="1"/>
              <a:t>calon</a:t>
            </a:r>
            <a:r>
              <a:rPr lang="en-US" sz="1400" dirty="0"/>
              <a:t> </a:t>
            </a:r>
            <a:r>
              <a:rPr lang="en-US" sz="1400" dirty="0" err="1"/>
              <a:t>anggota</a:t>
            </a:r>
            <a:r>
              <a:rPr lang="en-US" sz="1400" dirty="0"/>
              <a:t> Dewan </a:t>
            </a:r>
            <a:r>
              <a:rPr lang="en-US" sz="1400" dirty="0" err="1"/>
              <a:t>Perwakilan</a:t>
            </a:r>
            <a:r>
              <a:rPr lang="en-US" sz="1400" dirty="0"/>
              <a:t> Rakyat Daerah</a:t>
            </a:r>
          </a:p>
        </p:txBody>
      </p:sp>
    </p:spTree>
    <p:extLst>
      <p:ext uri="{BB962C8B-B14F-4D97-AF65-F5344CB8AC3E}">
        <p14:creationId xmlns:p14="http://schemas.microsoft.com/office/powerpoint/2010/main" val="16518712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A76FB-1FFC-72E2-A82E-97F65AA23F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/>
            <a:r>
              <a:rPr lang="en-US" sz="1200" dirty="0" err="1"/>
              <a:t>Larangan</a:t>
            </a:r>
            <a:r>
              <a:rPr lang="en-US" sz="1200" dirty="0"/>
              <a:t> </a:t>
            </a:r>
            <a:r>
              <a:rPr lang="en-US" sz="1200" dirty="0" err="1"/>
              <a:t>nemberikan</a:t>
            </a:r>
            <a:r>
              <a:rPr lang="en-US" sz="1200" dirty="0"/>
              <a:t> </a:t>
            </a:r>
            <a:r>
              <a:rPr lang="en-US" sz="1200" dirty="0" err="1"/>
              <a:t>dukungan</a:t>
            </a:r>
            <a:r>
              <a:rPr lang="en-US" sz="1200" dirty="0"/>
              <a:t> </a:t>
            </a:r>
            <a:r>
              <a:rPr lang="en-US" sz="1200" dirty="0" err="1"/>
              <a:t>kepada</a:t>
            </a:r>
            <a:r>
              <a:rPr lang="en-US" sz="1200" dirty="0"/>
              <a:t> </a:t>
            </a:r>
            <a:r>
              <a:rPr lang="en-US" sz="1200" dirty="0" err="1"/>
              <a:t>calon</a:t>
            </a:r>
            <a:r>
              <a:rPr lang="en-US" sz="1200" dirty="0"/>
              <a:t> </a:t>
            </a:r>
            <a:r>
              <a:rPr lang="en-US" sz="1200" dirty="0" err="1"/>
              <a:t>Presiden</a:t>
            </a:r>
            <a:r>
              <a:rPr lang="en-US" sz="1200" dirty="0"/>
              <a:t>/Wakil </a:t>
            </a:r>
            <a:r>
              <a:rPr lang="en-US" sz="1200" dirty="0" err="1"/>
              <a:t>Presiden</a:t>
            </a:r>
            <a:r>
              <a:rPr lang="en-US" sz="1200" dirty="0"/>
              <a:t>, </a:t>
            </a:r>
            <a:r>
              <a:rPr lang="en-US" sz="1200" dirty="0" err="1"/>
              <a:t>calon</a:t>
            </a:r>
            <a:r>
              <a:rPr lang="en-US" sz="1200" dirty="0"/>
              <a:t> </a:t>
            </a:r>
            <a:r>
              <a:rPr lang="en-US" sz="1200" dirty="0" err="1"/>
              <a:t>Kepala</a:t>
            </a:r>
            <a:r>
              <a:rPr lang="en-US" sz="1200" dirty="0"/>
              <a:t> Daerah/Wakil </a:t>
            </a:r>
            <a:r>
              <a:rPr lang="en-US" sz="1200" dirty="0" err="1"/>
              <a:t>Kepala</a:t>
            </a:r>
            <a:r>
              <a:rPr lang="en-US" sz="1200" dirty="0"/>
              <a:t> Daerah, </a:t>
            </a:r>
            <a:r>
              <a:rPr lang="en-US" sz="1200" dirty="0" err="1"/>
              <a:t>calon</a:t>
            </a:r>
            <a:r>
              <a:rPr lang="en-US" sz="1200" dirty="0"/>
              <a:t> </a:t>
            </a:r>
            <a:r>
              <a:rPr lang="en-US" sz="1200" dirty="0" err="1"/>
              <a:t>anggota</a:t>
            </a:r>
            <a:r>
              <a:rPr lang="en-US" sz="1200" dirty="0"/>
              <a:t> Dewan </a:t>
            </a:r>
            <a:r>
              <a:rPr lang="en-US" sz="1200" dirty="0" err="1"/>
              <a:t>Perwakilan</a:t>
            </a:r>
            <a:r>
              <a:rPr lang="en-US" sz="1200" dirty="0"/>
              <a:t> Rakyat, </a:t>
            </a:r>
            <a:r>
              <a:rPr lang="en-US" sz="1200" dirty="0" err="1"/>
              <a:t>calon</a:t>
            </a:r>
            <a:r>
              <a:rPr lang="en-US" sz="1200" dirty="0"/>
              <a:t> </a:t>
            </a:r>
            <a:r>
              <a:rPr lang="en-US" sz="1200" dirty="0" err="1"/>
              <a:t>anggota</a:t>
            </a:r>
            <a:r>
              <a:rPr lang="en-US" sz="1200" dirty="0"/>
              <a:t> Dewan </a:t>
            </a:r>
            <a:r>
              <a:rPr lang="en-US" sz="1200" dirty="0" err="1"/>
              <a:t>Perwakilan</a:t>
            </a:r>
            <a:r>
              <a:rPr lang="en-US" sz="1200" dirty="0"/>
              <a:t> Daerah, </a:t>
            </a:r>
            <a:r>
              <a:rPr lang="en-US" sz="1200" dirty="0" err="1"/>
              <a:t>atau</a:t>
            </a:r>
            <a:r>
              <a:rPr lang="en-US" sz="1200" dirty="0"/>
              <a:t> </a:t>
            </a:r>
            <a:r>
              <a:rPr lang="en-US" sz="1200" dirty="0" err="1"/>
              <a:t>calon</a:t>
            </a:r>
            <a:r>
              <a:rPr lang="en-US" sz="1200" dirty="0"/>
              <a:t> </a:t>
            </a:r>
            <a:r>
              <a:rPr lang="en-US" sz="1200" dirty="0" err="1"/>
              <a:t>anggota</a:t>
            </a:r>
            <a:r>
              <a:rPr lang="en-US" sz="1200" dirty="0"/>
              <a:t> Dewan </a:t>
            </a:r>
            <a:r>
              <a:rPr lang="en-US" sz="1200" dirty="0" err="1"/>
              <a:t>Perwakilan</a:t>
            </a:r>
            <a:r>
              <a:rPr lang="en-US" sz="1200" dirty="0"/>
              <a:t> Rakyat Daerah </a:t>
            </a:r>
            <a:r>
              <a:rPr lang="en-US" sz="1200" dirty="0" err="1"/>
              <a:t>diantaranya</a:t>
            </a:r>
            <a:r>
              <a:rPr lang="en-US" sz="1200" dirty="0"/>
              <a:t>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30F81A-EDFE-9002-66A9-4D5A0141E7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sz="1800" dirty="0" err="1"/>
              <a:t>Ikut</a:t>
            </a:r>
            <a:r>
              <a:rPr lang="en-US" sz="1800" dirty="0"/>
              <a:t> </a:t>
            </a:r>
            <a:r>
              <a:rPr lang="en-US" sz="1800" dirty="0" err="1"/>
              <a:t>kampanye</a:t>
            </a:r>
            <a:r>
              <a:rPr lang="en-US" sz="1800" dirty="0"/>
              <a:t>;</a:t>
            </a:r>
          </a:p>
          <a:p>
            <a:pPr algn="just"/>
            <a:r>
              <a:rPr lang="en-US" sz="1800" dirty="0" err="1"/>
              <a:t>Menjadi</a:t>
            </a:r>
            <a:r>
              <a:rPr lang="en-US" sz="1800" dirty="0"/>
              <a:t> </a:t>
            </a:r>
            <a:r>
              <a:rPr lang="en-US" sz="1800" dirty="0" err="1"/>
              <a:t>peserta</a:t>
            </a:r>
            <a:r>
              <a:rPr lang="en-US" sz="1800" dirty="0"/>
              <a:t> </a:t>
            </a:r>
            <a:r>
              <a:rPr lang="en-US" sz="1800" dirty="0" err="1"/>
              <a:t>kampanye</a:t>
            </a:r>
            <a:r>
              <a:rPr lang="en-US" sz="1800" dirty="0"/>
              <a:t> </a:t>
            </a:r>
            <a:r>
              <a:rPr lang="en-US" sz="1800" dirty="0" err="1"/>
              <a:t>dengan</a:t>
            </a:r>
            <a:r>
              <a:rPr lang="en-US" sz="1800" dirty="0"/>
              <a:t> </a:t>
            </a:r>
            <a:r>
              <a:rPr lang="en-US" sz="1800" dirty="0" err="1"/>
              <a:t>menggunakan</a:t>
            </a:r>
            <a:r>
              <a:rPr lang="en-US" sz="1800" dirty="0"/>
              <a:t> </a:t>
            </a:r>
            <a:r>
              <a:rPr lang="en-US" sz="1800" dirty="0" err="1"/>
              <a:t>atribut</a:t>
            </a:r>
            <a:r>
              <a:rPr lang="en-US" sz="1800" dirty="0"/>
              <a:t> </a:t>
            </a:r>
            <a:r>
              <a:rPr lang="en-US" sz="1800" dirty="0" err="1"/>
              <a:t>partai</a:t>
            </a:r>
            <a:r>
              <a:rPr lang="en-US" sz="1800" dirty="0"/>
              <a:t> </a:t>
            </a:r>
            <a:r>
              <a:rPr lang="en-US" sz="1800" dirty="0" err="1"/>
              <a:t>atau</a:t>
            </a:r>
            <a:r>
              <a:rPr lang="en-US" sz="1800" dirty="0"/>
              <a:t> </a:t>
            </a:r>
            <a:r>
              <a:rPr lang="en-US" sz="1800" dirty="0" err="1"/>
              <a:t>atribut</a:t>
            </a:r>
            <a:r>
              <a:rPr lang="en-US" sz="1800" dirty="0"/>
              <a:t> PNS;</a:t>
            </a:r>
          </a:p>
          <a:p>
            <a:pPr algn="just"/>
            <a:r>
              <a:rPr lang="en-US" sz="1800" dirty="0" err="1"/>
              <a:t>Sebagai</a:t>
            </a:r>
            <a:r>
              <a:rPr lang="en-US" sz="1800" dirty="0"/>
              <a:t> </a:t>
            </a:r>
            <a:r>
              <a:rPr lang="en-US" sz="1800" dirty="0" err="1"/>
              <a:t>peserta</a:t>
            </a:r>
            <a:r>
              <a:rPr lang="en-US" sz="1800" dirty="0"/>
              <a:t> </a:t>
            </a:r>
            <a:r>
              <a:rPr lang="en-US" sz="1800" dirty="0" err="1"/>
              <a:t>kampanye</a:t>
            </a:r>
            <a:r>
              <a:rPr lang="en-US" sz="1800" dirty="0"/>
              <a:t> </a:t>
            </a:r>
            <a:r>
              <a:rPr lang="en-US" sz="1800" dirty="0" err="1"/>
              <a:t>dengan</a:t>
            </a:r>
            <a:r>
              <a:rPr lang="en-US" sz="1800" dirty="0"/>
              <a:t> </a:t>
            </a:r>
            <a:r>
              <a:rPr lang="en-US" sz="1800" dirty="0" err="1"/>
              <a:t>mengerahkan</a:t>
            </a:r>
            <a:r>
              <a:rPr lang="en-US" sz="1800" dirty="0"/>
              <a:t> PNS lain;</a:t>
            </a:r>
          </a:p>
          <a:p>
            <a:pPr algn="just"/>
            <a:r>
              <a:rPr lang="nn-NO" sz="1800" dirty="0"/>
              <a:t>Sebagai peserta kampanye dengan menggunakan </a:t>
            </a:r>
            <a:r>
              <a:rPr lang="en-US" sz="1800" dirty="0" err="1"/>
              <a:t>fasilitas</a:t>
            </a:r>
            <a:r>
              <a:rPr lang="en-US" sz="1800" dirty="0"/>
              <a:t> negara;</a:t>
            </a:r>
          </a:p>
          <a:p>
            <a:pPr algn="just"/>
            <a:r>
              <a:rPr lang="en-US" sz="1800" dirty="0" err="1"/>
              <a:t>Membuat</a:t>
            </a:r>
            <a:r>
              <a:rPr lang="en-US" sz="1800" dirty="0"/>
              <a:t> </a:t>
            </a:r>
            <a:r>
              <a:rPr lang="en-US" sz="1800" dirty="0" err="1"/>
              <a:t>keputusan</a:t>
            </a:r>
            <a:r>
              <a:rPr lang="en-US" sz="1800" dirty="0"/>
              <a:t> dan/</a:t>
            </a:r>
            <a:r>
              <a:rPr lang="en-US" sz="1800" dirty="0" err="1"/>
              <a:t>atau</a:t>
            </a:r>
            <a:r>
              <a:rPr lang="en-US" sz="1800" dirty="0"/>
              <a:t> </a:t>
            </a:r>
            <a:r>
              <a:rPr lang="en-US" sz="1800" dirty="0" err="1"/>
              <a:t>tindakan</a:t>
            </a:r>
            <a:r>
              <a:rPr lang="en-US" sz="1800" dirty="0"/>
              <a:t> yang</a:t>
            </a:r>
          </a:p>
          <a:p>
            <a:pPr algn="just"/>
            <a:r>
              <a:rPr lang="fi-FI" sz="1800" dirty="0"/>
              <a:t>Menguntungkan atau merugikan salah satu pasangan</a:t>
            </a:r>
          </a:p>
          <a:p>
            <a:pPr algn="just"/>
            <a:r>
              <a:rPr lang="en-US" sz="1800" dirty="0"/>
              <a:t>Calon </a:t>
            </a:r>
            <a:r>
              <a:rPr lang="en-US" sz="1800" dirty="0" err="1"/>
              <a:t>sebelum</a:t>
            </a:r>
            <a:r>
              <a:rPr lang="en-US" sz="1800" dirty="0"/>
              <a:t>, </a:t>
            </a:r>
            <a:r>
              <a:rPr lang="en-US" sz="1800" dirty="0" err="1"/>
              <a:t>selama</a:t>
            </a:r>
            <a:r>
              <a:rPr lang="en-US" sz="1800" dirty="0"/>
              <a:t>, dan </a:t>
            </a:r>
            <a:r>
              <a:rPr lang="en-US" sz="1800" dirty="0" err="1"/>
              <a:t>sesudah</a:t>
            </a:r>
            <a:r>
              <a:rPr lang="en-US" sz="1800" dirty="0"/>
              <a:t> masa </a:t>
            </a:r>
            <a:r>
              <a:rPr lang="en-US" sz="1800" dirty="0" err="1"/>
              <a:t>kampanye</a:t>
            </a:r>
            <a:r>
              <a:rPr lang="en-US" sz="1800" dirty="0"/>
              <a:t>;</a:t>
            </a:r>
          </a:p>
          <a:p>
            <a:pPr algn="just"/>
            <a:r>
              <a:rPr lang="en-US" sz="1800" dirty="0" err="1"/>
              <a:t>Mengadakan</a:t>
            </a:r>
            <a:r>
              <a:rPr lang="en-US" sz="1800" dirty="0"/>
              <a:t> </a:t>
            </a:r>
            <a:r>
              <a:rPr lang="en-US" sz="1800" dirty="0" err="1"/>
              <a:t>kegiatan</a:t>
            </a:r>
            <a:r>
              <a:rPr lang="en-US" sz="1800" dirty="0"/>
              <a:t> yang </a:t>
            </a:r>
            <a:r>
              <a:rPr lang="en-US" sz="1800" dirty="0" err="1"/>
              <a:t>mengarah</a:t>
            </a:r>
            <a:r>
              <a:rPr lang="en-US" sz="1800" dirty="0"/>
              <a:t> </a:t>
            </a:r>
            <a:r>
              <a:rPr lang="en-US" sz="1800" dirty="0" err="1"/>
              <a:t>kepada</a:t>
            </a:r>
            <a:r>
              <a:rPr lang="en-US" sz="1800" dirty="0"/>
              <a:t> </a:t>
            </a:r>
            <a:r>
              <a:rPr lang="en-US" sz="1800" dirty="0" err="1"/>
              <a:t>keberpihakan</a:t>
            </a:r>
            <a:r>
              <a:rPr lang="en-US" sz="1800" dirty="0"/>
              <a:t> </a:t>
            </a:r>
            <a:r>
              <a:rPr lang="en-US" sz="1800" dirty="0" err="1"/>
              <a:t>terhadap</a:t>
            </a:r>
            <a:r>
              <a:rPr lang="en-US" sz="1800" dirty="0"/>
              <a:t> </a:t>
            </a:r>
            <a:r>
              <a:rPr lang="en-US" sz="1800" dirty="0" err="1"/>
              <a:t>pasangan</a:t>
            </a:r>
            <a:r>
              <a:rPr lang="en-US" sz="1800" dirty="0"/>
              <a:t> </a:t>
            </a:r>
            <a:r>
              <a:rPr lang="en-US" sz="1800" dirty="0" err="1"/>
              <a:t>calon</a:t>
            </a:r>
            <a:r>
              <a:rPr lang="en-US" sz="1800" dirty="0"/>
              <a:t> yang </a:t>
            </a:r>
            <a:r>
              <a:rPr lang="en-US" sz="1800" dirty="0" err="1"/>
              <a:t>menjadi</a:t>
            </a:r>
            <a:r>
              <a:rPr lang="en-US" sz="1800" dirty="0"/>
              <a:t> </a:t>
            </a:r>
            <a:r>
              <a:rPr lang="en-US" sz="1800" dirty="0" err="1"/>
              <a:t>peserta</a:t>
            </a:r>
            <a:r>
              <a:rPr lang="en-US" sz="1800" dirty="0"/>
              <a:t> </a:t>
            </a:r>
            <a:r>
              <a:rPr lang="en-US" sz="1800" dirty="0" err="1"/>
              <a:t>pemilu</a:t>
            </a:r>
            <a:r>
              <a:rPr lang="en-US" sz="1800" dirty="0"/>
              <a:t> </a:t>
            </a:r>
            <a:r>
              <a:rPr lang="en-US" sz="1800" dirty="0" err="1"/>
              <a:t>sebelum</a:t>
            </a:r>
            <a:r>
              <a:rPr lang="en-US" sz="1800" dirty="0"/>
              <a:t>, </a:t>
            </a:r>
            <a:r>
              <a:rPr lang="en-US" sz="1800" dirty="0" err="1"/>
              <a:t>selarna</a:t>
            </a:r>
            <a:r>
              <a:rPr lang="en-US" sz="1800" dirty="0"/>
              <a:t>, dan </a:t>
            </a:r>
            <a:r>
              <a:rPr lang="en-US" sz="1800" dirty="0" err="1"/>
              <a:t>sesudah</a:t>
            </a:r>
            <a:r>
              <a:rPr lang="en-US" sz="1800" dirty="0"/>
              <a:t> masa </a:t>
            </a:r>
            <a:r>
              <a:rPr lang="fi-FI" sz="1800" dirty="0"/>
              <a:t>kampanye meliputi pertemuan, ajakan, himbauan, </a:t>
            </a:r>
            <a:r>
              <a:rPr lang="en-US" sz="1800" dirty="0" err="1"/>
              <a:t>seruan</a:t>
            </a:r>
            <a:r>
              <a:rPr lang="en-US" sz="1800" dirty="0"/>
              <a:t>, </a:t>
            </a:r>
            <a:r>
              <a:rPr lang="en-US" sz="1800" dirty="0" err="1"/>
              <a:t>atau</a:t>
            </a:r>
            <a:r>
              <a:rPr lang="en-US" sz="1800" dirty="0"/>
              <a:t> </a:t>
            </a:r>
            <a:r>
              <a:rPr lang="en-US" sz="1800" dirty="0" err="1"/>
              <a:t>pemberian</a:t>
            </a:r>
            <a:r>
              <a:rPr lang="en-US" sz="1800" dirty="0"/>
              <a:t> </a:t>
            </a:r>
            <a:r>
              <a:rPr lang="en-US" sz="1800" dirty="0" err="1"/>
              <a:t>barang</a:t>
            </a:r>
            <a:r>
              <a:rPr lang="en-US" sz="1800" dirty="0"/>
              <a:t> </a:t>
            </a:r>
            <a:r>
              <a:rPr lang="en-US" sz="1800" dirty="0" err="1"/>
              <a:t>kepada</a:t>
            </a:r>
            <a:r>
              <a:rPr lang="en-US" sz="1800" dirty="0"/>
              <a:t> PNS </a:t>
            </a:r>
            <a:r>
              <a:rPr lang="en-US" sz="1800" dirty="0" err="1"/>
              <a:t>dalam</a:t>
            </a:r>
            <a:r>
              <a:rPr lang="en-US" sz="1800" dirty="0"/>
              <a:t> </a:t>
            </a:r>
            <a:r>
              <a:rPr lang="sv-SE" sz="1800" dirty="0"/>
              <a:t>lingkungan unit kerjanya, anggota keluarga, dan </a:t>
            </a:r>
            <a:r>
              <a:rPr lang="en-US" sz="1800" dirty="0" err="1"/>
              <a:t>masyarakat</a:t>
            </a:r>
            <a:r>
              <a:rPr lang="en-US" sz="1800" dirty="0"/>
              <a:t>; dan/</a:t>
            </a:r>
            <a:r>
              <a:rPr lang="en-US" sz="1800" dirty="0" err="1"/>
              <a:t>atau</a:t>
            </a:r>
            <a:endParaRPr lang="en-US" sz="1800" dirty="0"/>
          </a:p>
          <a:p>
            <a:pPr algn="just"/>
            <a:r>
              <a:rPr lang="en-US" sz="1800" dirty="0" err="1"/>
              <a:t>Memberikan</a:t>
            </a:r>
            <a:r>
              <a:rPr lang="en-US" sz="1800" dirty="0"/>
              <a:t> </a:t>
            </a:r>
            <a:r>
              <a:rPr lang="en-US" sz="1800" dirty="0" err="1"/>
              <a:t>surat</a:t>
            </a:r>
            <a:r>
              <a:rPr lang="en-US" sz="1800" dirty="0"/>
              <a:t> </a:t>
            </a:r>
            <a:r>
              <a:rPr lang="en-US" sz="1800" dirty="0" err="1"/>
              <a:t>dukungan</a:t>
            </a:r>
            <a:r>
              <a:rPr lang="en-US" sz="1800" dirty="0"/>
              <a:t> </a:t>
            </a:r>
            <a:r>
              <a:rPr lang="en-US" sz="1800" dirty="0" err="1"/>
              <a:t>disertai</a:t>
            </a:r>
            <a:r>
              <a:rPr lang="en-US" sz="1800" dirty="0"/>
              <a:t> </a:t>
            </a:r>
            <a:r>
              <a:rPr lang="en-US" sz="1800" dirty="0" err="1"/>
              <a:t>foto</a:t>
            </a:r>
            <a:r>
              <a:rPr lang="en-US" sz="1800" dirty="0"/>
              <a:t> kopi Kartu Tanda </a:t>
            </a:r>
            <a:r>
              <a:rPr lang="en-US" sz="1800" dirty="0" err="1"/>
              <a:t>Penduduk</a:t>
            </a:r>
            <a:r>
              <a:rPr lang="en-US" sz="1800" dirty="0"/>
              <a:t> </a:t>
            </a:r>
            <a:r>
              <a:rPr lang="en-US" sz="1800" dirty="0" err="1"/>
              <a:t>atau</a:t>
            </a:r>
            <a:r>
              <a:rPr lang="en-US" sz="1800" dirty="0"/>
              <a:t> Surat </a:t>
            </a:r>
            <a:r>
              <a:rPr lang="en-US" sz="1800" dirty="0" err="1"/>
              <a:t>Keterangan</a:t>
            </a:r>
            <a:r>
              <a:rPr lang="en-US" sz="1800" dirty="0"/>
              <a:t> Tanda </a:t>
            </a:r>
            <a:r>
              <a:rPr lang="en-US" sz="1800" dirty="0" err="1"/>
              <a:t>Penduduk</a:t>
            </a:r>
            <a:r>
              <a:rPr lang="en-US" sz="1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403428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123728" y="1340768"/>
            <a:ext cx="3701719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GB" sz="2800" b="1" dirty="0"/>
              <a:t>PMA 14 TAHUN 2021</a:t>
            </a:r>
            <a:endParaRPr lang="en-US" sz="2800" b="1" dirty="0"/>
          </a:p>
        </p:txBody>
      </p:sp>
      <p:sp>
        <p:nvSpPr>
          <p:cNvPr id="5" name="Down Arrow 4"/>
          <p:cNvSpPr/>
          <p:nvPr/>
        </p:nvSpPr>
        <p:spPr>
          <a:xfrm>
            <a:off x="3059832" y="2070430"/>
            <a:ext cx="1512168" cy="504056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375862" y="2757936"/>
            <a:ext cx="2880108" cy="193899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en-GB" sz="4000" noProof="1">
                <a:solidFill>
                  <a:srgbClr val="000000"/>
                </a:solidFill>
              </a:rPr>
              <a:t>Ringan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n-GB" sz="4000" noProof="1">
                <a:solidFill>
                  <a:srgbClr val="000000"/>
                </a:solidFill>
              </a:rPr>
              <a:t>Sedang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n-GB" sz="4000" noProof="1">
                <a:solidFill>
                  <a:srgbClr val="000000"/>
                </a:solidFill>
              </a:rPr>
              <a:t>Berat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43146A-4372-192A-B36D-C486AE1F6117}"/>
              </a:ext>
            </a:extLst>
          </p:cNvPr>
          <p:cNvSpPr txBox="1">
            <a:spLocks/>
          </p:cNvSpPr>
          <p:nvPr/>
        </p:nvSpPr>
        <p:spPr>
          <a:xfrm>
            <a:off x="1676400" y="274638"/>
            <a:ext cx="6629400" cy="868362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bg1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bg1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bg1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bg1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bg1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bg1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bg1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en-US" kern="0" dirty="0"/>
              <a:t>HUKUMAN DISIPLIN</a:t>
            </a:r>
          </a:p>
        </p:txBody>
      </p:sp>
    </p:spTree>
    <p:extLst>
      <p:ext uri="{BB962C8B-B14F-4D97-AF65-F5344CB8AC3E}">
        <p14:creationId xmlns:p14="http://schemas.microsoft.com/office/powerpoint/2010/main" val="12891933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JENIS HUKUMAN DISIPLIN</a:t>
            </a:r>
            <a:endParaRPr lang="id-ID" dirty="0"/>
          </a:p>
        </p:txBody>
      </p:sp>
      <p:sp>
        <p:nvSpPr>
          <p:cNvPr id="14" name="Pentagon 13"/>
          <p:cNvSpPr/>
          <p:nvPr/>
        </p:nvSpPr>
        <p:spPr>
          <a:xfrm>
            <a:off x="251520" y="2132856"/>
            <a:ext cx="1368152" cy="794705"/>
          </a:xfrm>
          <a:prstGeom prst="homePlate">
            <a:avLst/>
          </a:prstGeom>
          <a:solidFill>
            <a:srgbClr val="278937"/>
          </a:solidFill>
          <a:ln>
            <a:solidFill>
              <a:schemeClr val="bg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Baskerville Old Face" pitchFamily="18" charset="0"/>
              </a:rPr>
              <a:t>RINGAN</a:t>
            </a:r>
          </a:p>
        </p:txBody>
      </p:sp>
      <p:sp>
        <p:nvSpPr>
          <p:cNvPr id="15" name="object 3"/>
          <p:cNvSpPr txBox="1"/>
          <p:nvPr/>
        </p:nvSpPr>
        <p:spPr>
          <a:xfrm>
            <a:off x="250866" y="1490855"/>
            <a:ext cx="3292475" cy="318036"/>
          </a:xfrm>
          <a:prstGeom prst="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lIns="0" tIns="40640" rIns="0" bIns="0">
            <a:spAutoFit/>
          </a:bodyPr>
          <a:lstStyle/>
          <a:p>
            <a:pPr marL="584835" fontAlgn="auto">
              <a:spcBef>
                <a:spcPts val="32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rgbClr val="000000"/>
                </a:solidFill>
                <a:latin typeface="Calibri"/>
                <a:cs typeface="Calibri"/>
              </a:rPr>
              <a:t>PP 94 TAHUN 2021</a:t>
            </a:r>
            <a:endParaRPr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16" name="Pentagon 15"/>
          <p:cNvSpPr/>
          <p:nvPr/>
        </p:nvSpPr>
        <p:spPr>
          <a:xfrm>
            <a:off x="251520" y="3573016"/>
            <a:ext cx="1368152" cy="794705"/>
          </a:xfrm>
          <a:prstGeom prst="homePlat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Baskerville Old Face" pitchFamily="18" charset="0"/>
              </a:rPr>
              <a:t>SEDANG</a:t>
            </a:r>
          </a:p>
        </p:txBody>
      </p:sp>
      <p:sp>
        <p:nvSpPr>
          <p:cNvPr id="17" name="Pentagon 16"/>
          <p:cNvSpPr/>
          <p:nvPr/>
        </p:nvSpPr>
        <p:spPr>
          <a:xfrm>
            <a:off x="251520" y="5085184"/>
            <a:ext cx="1368152" cy="1080120"/>
          </a:xfrm>
          <a:prstGeom prst="homePlate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Baskerville Old Face" pitchFamily="18" charset="0"/>
              </a:rPr>
              <a:t>BERAT</a:t>
            </a:r>
          </a:p>
        </p:txBody>
      </p:sp>
      <p:sp>
        <p:nvSpPr>
          <p:cNvPr id="18" name="Flowchart: Alternate Process 17"/>
          <p:cNvSpPr/>
          <p:nvPr/>
        </p:nvSpPr>
        <p:spPr>
          <a:xfrm>
            <a:off x="1897105" y="2060848"/>
            <a:ext cx="6059271" cy="1008112"/>
          </a:xfrm>
          <a:prstGeom prst="flowChartAlternateProcess">
            <a:avLst/>
          </a:prstGeom>
          <a:solidFill>
            <a:srgbClr val="278937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 algn="just">
              <a:buAutoNum type="alphaLcPeriod"/>
            </a:pPr>
            <a:r>
              <a:rPr lang="en-US" sz="2000" noProof="1">
                <a:solidFill>
                  <a:srgbClr val="FFFF00"/>
                </a:solidFill>
                <a:latin typeface="+mj-lt"/>
              </a:rPr>
              <a:t>Teguran Lisan</a:t>
            </a:r>
          </a:p>
          <a:p>
            <a:pPr marL="457200" indent="-457200" algn="just">
              <a:buAutoNum type="alphaLcPeriod"/>
            </a:pPr>
            <a:r>
              <a:rPr lang="en-US" sz="2000" noProof="1">
                <a:solidFill>
                  <a:srgbClr val="FFFF00"/>
                </a:solidFill>
                <a:latin typeface="+mj-lt"/>
              </a:rPr>
              <a:t>Teguran Tertulis</a:t>
            </a:r>
          </a:p>
          <a:p>
            <a:pPr marL="457200" indent="-457200" algn="just">
              <a:buAutoNum type="alphaLcPeriod"/>
            </a:pPr>
            <a:r>
              <a:rPr lang="en-US" sz="2000" noProof="1">
                <a:solidFill>
                  <a:srgbClr val="FFFF00"/>
                </a:solidFill>
                <a:latin typeface="+mj-lt"/>
              </a:rPr>
              <a:t>Pernyataan Tidak Puas Secara Tertulis</a:t>
            </a:r>
          </a:p>
        </p:txBody>
      </p:sp>
      <p:sp>
        <p:nvSpPr>
          <p:cNvPr id="19" name="Flowchart: Alternate Process 18"/>
          <p:cNvSpPr/>
          <p:nvPr/>
        </p:nvSpPr>
        <p:spPr>
          <a:xfrm>
            <a:off x="1897104" y="3356992"/>
            <a:ext cx="6707344" cy="1186824"/>
          </a:xfrm>
          <a:prstGeom prst="flowChartAlternateProcess">
            <a:avLst/>
          </a:prstGeom>
          <a:ln>
            <a:solidFill>
              <a:schemeClr val="bg1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 algn="just">
              <a:buAutoNum type="alphaLcPeriod"/>
            </a:pPr>
            <a:r>
              <a:rPr lang="en-US" sz="2000" noProof="1">
                <a:solidFill>
                  <a:schemeClr val="bg1"/>
                </a:solidFill>
                <a:latin typeface="+mj-lt"/>
              </a:rPr>
              <a:t>Pemotong Tukin sebesar 25% selama 6 bulan</a:t>
            </a:r>
          </a:p>
          <a:p>
            <a:pPr marL="457200" indent="-457200" algn="just">
              <a:buFontTx/>
              <a:buAutoNum type="alphaLcPeriod"/>
            </a:pPr>
            <a:r>
              <a:rPr lang="en-US" sz="2000" noProof="1">
                <a:solidFill>
                  <a:schemeClr val="bg1"/>
                </a:solidFill>
              </a:rPr>
              <a:t>Pemotong Tukin sebesar 25% selama 9 bulan</a:t>
            </a:r>
          </a:p>
          <a:p>
            <a:pPr marL="457200" indent="-457200" algn="just">
              <a:buFontTx/>
              <a:buAutoNum type="alphaLcPeriod"/>
            </a:pPr>
            <a:r>
              <a:rPr lang="en-US" sz="2000" noProof="1">
                <a:solidFill>
                  <a:schemeClr val="bg1"/>
                </a:solidFill>
              </a:rPr>
              <a:t>Pemotong Tukin sebesar 25% selama 12 bulan</a:t>
            </a:r>
          </a:p>
        </p:txBody>
      </p:sp>
      <p:sp>
        <p:nvSpPr>
          <p:cNvPr id="20" name="Flowchart: Alternate Process 19"/>
          <p:cNvSpPr/>
          <p:nvPr/>
        </p:nvSpPr>
        <p:spPr>
          <a:xfrm>
            <a:off x="1897104" y="4725144"/>
            <a:ext cx="7139392" cy="2016224"/>
          </a:xfrm>
          <a:prstGeom prst="flowChartAlternateProcess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 algn="just">
              <a:buAutoNum type="alphaLcPeriod"/>
            </a:pPr>
            <a:r>
              <a:rPr lang="en-US" noProof="1">
                <a:solidFill>
                  <a:schemeClr val="bg1"/>
                </a:solidFill>
                <a:latin typeface="+mj-lt"/>
              </a:rPr>
              <a:t>Penurunan Jabatan Setingkat Lebih Rendah Selama 12 Bulan</a:t>
            </a:r>
          </a:p>
          <a:p>
            <a:pPr marL="457200" indent="-457200" algn="just">
              <a:buAutoNum type="alphaLcPeriod"/>
            </a:pPr>
            <a:r>
              <a:rPr lang="en-US" noProof="1">
                <a:solidFill>
                  <a:schemeClr val="bg1"/>
                </a:solidFill>
                <a:latin typeface="+mj-lt"/>
              </a:rPr>
              <a:t>Pembebasan Dari Jabatan Menjadi Jabatan Pelaksana Selama 12 Bulan</a:t>
            </a:r>
          </a:p>
          <a:p>
            <a:pPr marL="457200" indent="-457200" algn="just">
              <a:buAutoNum type="alphaLcPeriod"/>
            </a:pPr>
            <a:r>
              <a:rPr lang="en-US" noProof="1">
                <a:solidFill>
                  <a:schemeClr val="bg1"/>
                </a:solidFill>
                <a:latin typeface="+mj-lt"/>
              </a:rPr>
              <a:t>Pemberhentian Dengan Hormat Tidak Atas Permintaan Sendiri Sebagai PNS</a:t>
            </a:r>
          </a:p>
        </p:txBody>
      </p:sp>
    </p:spTree>
    <p:extLst>
      <p:ext uri="{BB962C8B-B14F-4D97-AF65-F5344CB8AC3E}">
        <p14:creationId xmlns:p14="http://schemas.microsoft.com/office/powerpoint/2010/main" val="2319672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676400" y="472406"/>
            <a:ext cx="7288088" cy="868362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bg1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bg1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bg1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bg1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bg1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bg1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bg1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en-US" sz="2800" dirty="0"/>
              <a:t>HUKDIS KARENA TIDAK MASUK KERJA</a:t>
            </a:r>
            <a:endParaRPr lang="id-ID" sz="2800" dirty="0"/>
          </a:p>
        </p:txBody>
      </p:sp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4530" y="1916831"/>
            <a:ext cx="4193734" cy="47128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object 9"/>
          <p:cNvSpPr txBox="1">
            <a:spLocks noChangeArrowheads="1"/>
          </p:cNvSpPr>
          <p:nvPr/>
        </p:nvSpPr>
        <p:spPr bwMode="auto">
          <a:xfrm>
            <a:off x="3059832" y="1364886"/>
            <a:ext cx="3292475" cy="318036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0" tIns="40640" rIns="0" bIns="0">
            <a:spAutoFit/>
          </a:bodyPr>
          <a:lstStyle/>
          <a:p>
            <a:pPr marL="539750" indent="42863" algn="ctr">
              <a:spcBef>
                <a:spcPts val="325"/>
              </a:spcBef>
            </a:pPr>
            <a:r>
              <a:rPr lang="en-US" b="1" dirty="0">
                <a:solidFill>
                  <a:srgbClr val="000000"/>
                </a:solidFill>
                <a:latin typeface="Calibri" pitchFamily="34" charset="0"/>
              </a:rPr>
              <a:t>PP 94 TAHUN 2021</a:t>
            </a:r>
            <a:endParaRPr lang="en-US" dirty="0">
              <a:solidFill>
                <a:srgbClr val="00000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34580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KEWENANGAN MENGHUKUM</a:t>
            </a:r>
            <a:endParaRPr lang="id-ID" sz="3200" dirty="0"/>
          </a:p>
        </p:txBody>
      </p:sp>
      <p:sp>
        <p:nvSpPr>
          <p:cNvPr id="18" name="Flowchart: Alternate Process 17"/>
          <p:cNvSpPr/>
          <p:nvPr/>
        </p:nvSpPr>
        <p:spPr>
          <a:xfrm>
            <a:off x="395536" y="1556792"/>
            <a:ext cx="8507544" cy="1008112"/>
          </a:xfrm>
          <a:prstGeom prst="flowChartAlternateProcess">
            <a:avLst/>
          </a:prstGeom>
          <a:solidFill>
            <a:srgbClr val="278937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000" noProof="1">
                <a:solidFill>
                  <a:srgbClr val="FFFF00"/>
                </a:solidFill>
                <a:latin typeface="+mj-lt"/>
              </a:rPr>
              <a:t>Pejabat yang Berwenang menghukum wajib menjatuhkan Hukuman Disiplin kepada PNS yang melakukan Pelanggaran Disiplin</a:t>
            </a:r>
          </a:p>
        </p:txBody>
      </p:sp>
      <p:sp>
        <p:nvSpPr>
          <p:cNvPr id="19" name="Flowchart: Alternate Process 18"/>
          <p:cNvSpPr/>
          <p:nvPr/>
        </p:nvSpPr>
        <p:spPr>
          <a:xfrm>
            <a:off x="395536" y="2818240"/>
            <a:ext cx="8507544" cy="1186824"/>
          </a:xfrm>
          <a:prstGeom prst="flowChartAlternateProcess">
            <a:avLst/>
          </a:prstGeom>
          <a:ln>
            <a:solidFill>
              <a:schemeClr val="bg1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000" noProof="1">
                <a:solidFill>
                  <a:schemeClr val="bg1"/>
                </a:solidFill>
                <a:latin typeface="+mj-lt"/>
              </a:rPr>
              <a:t>Pejabat yang Berwenang menghukum tidak menjatuhkan Hukuman Disiplin kepada PNS yang melakukan Pelanggaran Disiplin, maka dijatuhi Hukuman Disiplin oleh atasannya</a:t>
            </a:r>
          </a:p>
        </p:txBody>
      </p:sp>
      <p:sp>
        <p:nvSpPr>
          <p:cNvPr id="20" name="Flowchart: Alternate Process 19"/>
          <p:cNvSpPr/>
          <p:nvPr/>
        </p:nvSpPr>
        <p:spPr>
          <a:xfrm>
            <a:off x="395536" y="4221088"/>
            <a:ext cx="8507544" cy="1440160"/>
          </a:xfrm>
          <a:prstGeom prst="flowChartAlternateProcess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000" noProof="1">
                <a:solidFill>
                  <a:srgbClr val="0000FF"/>
                </a:solidFill>
              </a:rPr>
              <a:t>Pejabat yang berwenang menghukum tidak menjatuhkan Hukuman Disiplin sesuai dengan pelanggarannya, maka PyB dijatuhi Hukuman Disiplin yang lebih berat</a:t>
            </a:r>
            <a:endParaRPr lang="en-US" sz="2000" noProof="1">
              <a:solidFill>
                <a:srgbClr val="0000FF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009876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PEMERIKSAAN</a:t>
            </a:r>
            <a:endParaRPr lang="id-ID" b="1" dirty="0"/>
          </a:p>
        </p:txBody>
      </p:sp>
      <p:sp>
        <p:nvSpPr>
          <p:cNvPr id="16" name="Pentagon 15"/>
          <p:cNvSpPr/>
          <p:nvPr/>
        </p:nvSpPr>
        <p:spPr>
          <a:xfrm>
            <a:off x="251520" y="4238436"/>
            <a:ext cx="1440160" cy="630724"/>
          </a:xfrm>
          <a:prstGeom prst="homePlat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Baskerville Old Face" pitchFamily="18" charset="0"/>
              </a:rPr>
              <a:t>HUKDIS</a:t>
            </a:r>
          </a:p>
          <a:p>
            <a:pPr algn="ctr"/>
            <a:r>
              <a:rPr lang="en-US" b="1" dirty="0">
                <a:latin typeface="Baskerville Old Face" pitchFamily="18" charset="0"/>
              </a:rPr>
              <a:t>SEDANG</a:t>
            </a:r>
          </a:p>
        </p:txBody>
      </p:sp>
      <p:sp>
        <p:nvSpPr>
          <p:cNvPr id="17" name="Pentagon 16"/>
          <p:cNvSpPr/>
          <p:nvPr/>
        </p:nvSpPr>
        <p:spPr>
          <a:xfrm>
            <a:off x="251520" y="5481228"/>
            <a:ext cx="1440160" cy="936104"/>
          </a:xfrm>
          <a:prstGeom prst="homePlate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Baskerville Old Face" pitchFamily="18" charset="0"/>
              </a:rPr>
              <a:t>HUKDIS</a:t>
            </a:r>
          </a:p>
          <a:p>
            <a:pPr algn="ctr"/>
            <a:r>
              <a:rPr lang="en-US" b="1" dirty="0">
                <a:latin typeface="Baskerville Old Face" pitchFamily="18" charset="0"/>
              </a:rPr>
              <a:t>BERAT</a:t>
            </a:r>
          </a:p>
        </p:txBody>
      </p:sp>
      <p:sp>
        <p:nvSpPr>
          <p:cNvPr id="18" name="Flowchart: Alternate Process 17"/>
          <p:cNvSpPr/>
          <p:nvPr/>
        </p:nvSpPr>
        <p:spPr>
          <a:xfrm>
            <a:off x="251520" y="1340768"/>
            <a:ext cx="8532088" cy="770181"/>
          </a:xfrm>
          <a:prstGeom prst="flowChartAlternateProcess">
            <a:avLst/>
          </a:prstGeom>
          <a:solidFill>
            <a:srgbClr val="278937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000" noProof="1">
                <a:solidFill>
                  <a:srgbClr val="FFFF00"/>
                </a:solidFill>
                <a:latin typeface="+mj-lt"/>
              </a:rPr>
              <a:t>Atasan langsung wajib memeriksa PNS yang diduga melakukan Pelanggaran Disiplin sebelum PNS dijatuhi Hukuman Disiplin</a:t>
            </a:r>
          </a:p>
        </p:txBody>
      </p:sp>
      <p:sp>
        <p:nvSpPr>
          <p:cNvPr id="19" name="Flowchart: Alternate Process 18"/>
          <p:cNvSpPr/>
          <p:nvPr/>
        </p:nvSpPr>
        <p:spPr>
          <a:xfrm>
            <a:off x="1968252" y="3898360"/>
            <a:ext cx="6707344" cy="1186824"/>
          </a:xfrm>
          <a:prstGeom prst="flowChartAlternateProcess">
            <a:avLst/>
          </a:prstGeom>
          <a:ln>
            <a:solidFill>
              <a:schemeClr val="bg1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000" noProof="1">
                <a:solidFill>
                  <a:schemeClr val="bg1"/>
                </a:solidFill>
                <a:latin typeface="+mj-lt"/>
              </a:rPr>
              <a:t>Pelanggaran terhadap kewajiban dan/atau larangan dengan Hukuman Disiplin sedang  dapat dilakukan pemeriksaan oleh tim pemeriksa</a:t>
            </a:r>
          </a:p>
        </p:txBody>
      </p:sp>
      <p:sp>
        <p:nvSpPr>
          <p:cNvPr id="20" name="Flowchart: Alternate Process 19"/>
          <p:cNvSpPr/>
          <p:nvPr/>
        </p:nvSpPr>
        <p:spPr>
          <a:xfrm>
            <a:off x="1860240" y="5301208"/>
            <a:ext cx="6923368" cy="1296144"/>
          </a:xfrm>
          <a:prstGeom prst="flowChartAlternateProcess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000" noProof="1">
                <a:solidFill>
                  <a:schemeClr val="bg1"/>
                </a:solidFill>
              </a:rPr>
              <a:t>Pelanggaran terhadap kewajiban dan/atau larangan dengan Hukuman Disiplin berat dilakukan pemeriksaan oleh tim pemeriksa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3265" y="2321585"/>
            <a:ext cx="8442331" cy="1323439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2000" noProof="1">
                <a:solidFill>
                  <a:schemeClr val="tx1">
                    <a:lumMod val="50000"/>
                  </a:schemeClr>
                </a:solidFill>
              </a:rPr>
              <a:t>Atasan langsung yang tidak melakukan pemanggilan dan pemeriksaan terhadap pemeriksaan terhadap PNS yang diduga melakukan Pelanggaran Disiplin, dan/atau melaporkan hasil pemeriksaan kepada PyB Menghukum dijatuhi Hukuman Disiplin</a:t>
            </a:r>
          </a:p>
        </p:txBody>
      </p:sp>
    </p:spTree>
    <p:extLst>
      <p:ext uri="{BB962C8B-B14F-4D97-AF65-F5344CB8AC3E}">
        <p14:creationId xmlns:p14="http://schemas.microsoft.com/office/powerpoint/2010/main" val="3546687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07704" y="6021288"/>
            <a:ext cx="70567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400" b="1" dirty="0">
                <a:latin typeface="Book Antiqua" panose="02040602050305030304" pitchFamily="18" charset="0"/>
              </a:rPr>
              <a:t>Biro Administrasi Umum, Perencanaan, dan Keuangan (AUPK)</a:t>
            </a:r>
            <a:endParaRPr lang="id-ID" sz="2400" dirty="0">
              <a:latin typeface="Book Antiqua" panose="02040602050305030304" pitchFamily="18" charset="0"/>
            </a:endParaRPr>
          </a:p>
        </p:txBody>
      </p:sp>
      <p:pic>
        <p:nvPicPr>
          <p:cNvPr id="7170" name="Picture 2" descr="Hasil gambar untuk thank you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214422"/>
            <a:ext cx="9144000" cy="4357718"/>
          </a:xfrm>
          <a:prstGeom prst="rect">
            <a:avLst/>
          </a:prstGeom>
          <a:noFill/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1676400" y="274638"/>
            <a:ext cx="7039004" cy="868362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800" b="0" i="1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askerville Old Face" pitchFamily="18" charset="0"/>
                <a:ea typeface="+mj-ea"/>
                <a:cs typeface="+mj-cs"/>
              </a:rPr>
              <a:t>Wassalam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DF382E4-F38A-2543-2198-EF79B228FE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1" y="4291027"/>
            <a:ext cx="1703397" cy="2450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6426410"/>
      </p:ext>
    </p:extLst>
  </p:cSld>
  <p:clrMapOvr>
    <a:masterClrMapping/>
  </p:clrMapOvr>
</p:sld>
</file>

<file path=ppt/theme/theme1.xml><?xml version="1.0" encoding="utf-8"?>
<a:theme xmlns:a="http://schemas.openxmlformats.org/drawingml/2006/main" name="Sample presentation slides(3)">
  <a:themeElements>
    <a:clrScheme name="ms01_1 1">
      <a:dk1>
        <a:srgbClr val="1D528D"/>
      </a:dk1>
      <a:lt1>
        <a:srgbClr val="FFFFFF"/>
      </a:lt1>
      <a:dk2>
        <a:srgbClr val="000000"/>
      </a:dk2>
      <a:lt2>
        <a:srgbClr val="CACACA"/>
      </a:lt2>
      <a:accent1>
        <a:srgbClr val="0099CC"/>
      </a:accent1>
      <a:accent2>
        <a:srgbClr val="BFA907"/>
      </a:accent2>
      <a:accent3>
        <a:srgbClr val="FFFFFF"/>
      </a:accent3>
      <a:accent4>
        <a:srgbClr val="174578"/>
      </a:accent4>
      <a:accent5>
        <a:srgbClr val="AACAE2"/>
      </a:accent5>
      <a:accent6>
        <a:srgbClr val="AD9906"/>
      </a:accent6>
      <a:hlink>
        <a:srgbClr val="6E81E0"/>
      </a:hlink>
      <a:folHlink>
        <a:srgbClr val="009999"/>
      </a:folHlink>
    </a:clrScheme>
    <a:fontScheme name="ms01_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s01_1 1">
        <a:dk1>
          <a:srgbClr val="1D528D"/>
        </a:dk1>
        <a:lt1>
          <a:srgbClr val="FFFFFF"/>
        </a:lt1>
        <a:dk2>
          <a:srgbClr val="000000"/>
        </a:dk2>
        <a:lt2>
          <a:srgbClr val="CACACA"/>
        </a:lt2>
        <a:accent1>
          <a:srgbClr val="0099CC"/>
        </a:accent1>
        <a:accent2>
          <a:srgbClr val="BFA907"/>
        </a:accent2>
        <a:accent3>
          <a:srgbClr val="FFFFFF"/>
        </a:accent3>
        <a:accent4>
          <a:srgbClr val="174578"/>
        </a:accent4>
        <a:accent5>
          <a:srgbClr val="AACAE2"/>
        </a:accent5>
        <a:accent6>
          <a:srgbClr val="AD9906"/>
        </a:accent6>
        <a:hlink>
          <a:srgbClr val="6E81E0"/>
        </a:hlink>
        <a:folHlink>
          <a:srgbClr val="0099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01_1 2">
        <a:dk1>
          <a:srgbClr val="4E40A4"/>
        </a:dk1>
        <a:lt1>
          <a:srgbClr val="FFFFFF"/>
        </a:lt1>
        <a:dk2>
          <a:srgbClr val="000000"/>
        </a:dk2>
        <a:lt2>
          <a:srgbClr val="CACACA"/>
        </a:lt2>
        <a:accent1>
          <a:srgbClr val="8B65E9"/>
        </a:accent1>
        <a:accent2>
          <a:srgbClr val="008080"/>
        </a:accent2>
        <a:accent3>
          <a:srgbClr val="FFFFFF"/>
        </a:accent3>
        <a:accent4>
          <a:srgbClr val="41358B"/>
        </a:accent4>
        <a:accent5>
          <a:srgbClr val="C4B8F2"/>
        </a:accent5>
        <a:accent6>
          <a:srgbClr val="007373"/>
        </a:accent6>
        <a:hlink>
          <a:srgbClr val="0066CC"/>
        </a:hlink>
        <a:folHlink>
          <a:srgbClr val="8AB15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01_1 3">
        <a:dk1>
          <a:srgbClr val="666699"/>
        </a:dk1>
        <a:lt1>
          <a:srgbClr val="FFFFFF"/>
        </a:lt1>
        <a:dk2>
          <a:srgbClr val="000000"/>
        </a:dk2>
        <a:lt2>
          <a:srgbClr val="CACACA"/>
        </a:lt2>
        <a:accent1>
          <a:srgbClr val="72B88E"/>
        </a:accent1>
        <a:accent2>
          <a:srgbClr val="C78DD7"/>
        </a:accent2>
        <a:accent3>
          <a:srgbClr val="FFFFFF"/>
        </a:accent3>
        <a:accent4>
          <a:srgbClr val="565682"/>
        </a:accent4>
        <a:accent5>
          <a:srgbClr val="BCD8C6"/>
        </a:accent5>
        <a:accent6>
          <a:srgbClr val="B47FC3"/>
        </a:accent6>
        <a:hlink>
          <a:srgbClr val="3197BB"/>
        </a:hlink>
        <a:folHlink>
          <a:srgbClr val="878FA5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Sample presentation slides(3)</Template>
  <TotalTime>2115</TotalTime>
  <Words>1405</Words>
  <Application>Microsoft Office PowerPoint</Application>
  <PresentationFormat>On-screen Show (4:3)</PresentationFormat>
  <Paragraphs>149</Paragraphs>
  <Slides>23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0" baseType="lpstr">
      <vt:lpstr>Arial</vt:lpstr>
      <vt:lpstr>Baskerville Old Face</vt:lpstr>
      <vt:lpstr>Book Antiqua</vt:lpstr>
      <vt:lpstr>Calibri</vt:lpstr>
      <vt:lpstr>Wingdings</vt:lpstr>
      <vt:lpstr>Sample presentation slides(3)</vt:lpstr>
      <vt:lpstr>Image</vt:lpstr>
      <vt:lpstr>TUGAS POKOK DAN FUNGSI BIRO AUPK DALAM MEWUJUDKAN VISI DAN MISI UIN SUNAN GUNUNG DJATI BANDUNG</vt:lpstr>
      <vt:lpstr>8 Program Prioritas Kemenag:</vt:lpstr>
      <vt:lpstr>VISI UIN SGD BANDUNG</vt:lpstr>
      <vt:lpstr>MISI UIN SGD BANDUNG</vt:lpstr>
      <vt:lpstr>Tugas Biro AUPK</vt:lpstr>
      <vt:lpstr>Fungsi Biro AUPK</vt:lpstr>
      <vt:lpstr>PowerPoint Presentation</vt:lpstr>
      <vt:lpstr>Nilai Dasar ASN</vt:lpstr>
      <vt:lpstr>Fungsi dan Tugas Pegawai ASN (UU No. 20 Tahun 2023)</vt:lpstr>
      <vt:lpstr>Peran ASN</vt:lpstr>
      <vt:lpstr>Kewajiban ASN (UU No. 20 Tahun 2023)</vt:lpstr>
      <vt:lpstr>DISIPLIN PNS</vt:lpstr>
      <vt:lpstr>KEWAJIBAN DAN LARANGAN</vt:lpstr>
      <vt:lpstr>Kewajiban PNS</vt:lpstr>
      <vt:lpstr>Selain memenuhi kewajiban tersebut, PNS juga wajib:</vt:lpstr>
      <vt:lpstr>Larangan PNS</vt:lpstr>
      <vt:lpstr>Larangan nemberikan dukungan kepada calon Presiden/Wakil Presiden, calon Kepala Daerah/Wakil Kepala Daerah, calon anggota Dewan Perwakilan Rakyat, calon anggota Dewan Perwakilan Daerah, atau calon anggota Dewan Perwakilan Rakyat Daerah diantaranya:</vt:lpstr>
      <vt:lpstr>PowerPoint Presentation</vt:lpstr>
      <vt:lpstr>JENIS HUKUMAN DISIPLIN</vt:lpstr>
      <vt:lpstr>PowerPoint Presentation</vt:lpstr>
      <vt:lpstr>KEWENANGAN MENGHUKUM</vt:lpstr>
      <vt:lpstr>PEMERIKSAAN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Click to add title</dc:title>
  <dc:creator>Rita Sukma Dewi</dc:creator>
  <cp:lastModifiedBy>irwan_di@outlook.com</cp:lastModifiedBy>
  <cp:revision>160</cp:revision>
  <dcterms:created xsi:type="dcterms:W3CDTF">2012-03-27T07:21:46Z</dcterms:created>
  <dcterms:modified xsi:type="dcterms:W3CDTF">2026-01-19T14:14:02Z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TC011367961033</vt:lpwstr>
  </property>
</Properties>
</file>